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9"/>
  </p:notesMasterIdLst>
  <p:sldIdLst>
    <p:sldId id="257" r:id="rId2"/>
    <p:sldId id="311" r:id="rId3"/>
    <p:sldId id="1188" r:id="rId4"/>
    <p:sldId id="1119" r:id="rId5"/>
    <p:sldId id="1123" r:id="rId6"/>
    <p:sldId id="1299" r:id="rId7"/>
    <p:sldId id="1124" r:id="rId8"/>
    <p:sldId id="1257" r:id="rId9"/>
    <p:sldId id="1383" r:id="rId10"/>
    <p:sldId id="1388" r:id="rId11"/>
    <p:sldId id="1258" r:id="rId12"/>
    <p:sldId id="1259" r:id="rId13"/>
    <p:sldId id="1260" r:id="rId14"/>
    <p:sldId id="1384" r:id="rId15"/>
    <p:sldId id="1385" r:id="rId16"/>
    <p:sldId id="1390" r:id="rId17"/>
    <p:sldId id="1389" r:id="rId18"/>
    <p:sldId id="1331" r:id="rId19"/>
    <p:sldId id="1333" r:id="rId20"/>
    <p:sldId id="1349" r:id="rId21"/>
    <p:sldId id="1350" r:id="rId22"/>
    <p:sldId id="1351" r:id="rId23"/>
    <p:sldId id="1352" r:id="rId24"/>
    <p:sldId id="1353" r:id="rId25"/>
    <p:sldId id="1354" r:id="rId26"/>
    <p:sldId id="1317" r:id="rId27"/>
    <p:sldId id="1391" r:id="rId28"/>
    <p:sldId id="1392" r:id="rId29"/>
    <p:sldId id="1401" r:id="rId30"/>
    <p:sldId id="1393" r:id="rId31"/>
    <p:sldId id="1402" r:id="rId32"/>
    <p:sldId id="1394" r:id="rId33"/>
    <p:sldId id="1403" r:id="rId34"/>
    <p:sldId id="1396" r:id="rId35"/>
    <p:sldId id="1405" r:id="rId36"/>
    <p:sldId id="1395" r:id="rId37"/>
    <p:sldId id="1404" r:id="rId38"/>
    <p:sldId id="1397" r:id="rId39"/>
    <p:sldId id="1406" r:id="rId40"/>
    <p:sldId id="1398" r:id="rId41"/>
    <p:sldId id="1407" r:id="rId42"/>
    <p:sldId id="1408" r:id="rId43"/>
    <p:sldId id="1399" r:id="rId44"/>
    <p:sldId id="1409" r:id="rId45"/>
    <p:sldId id="1400" r:id="rId46"/>
    <p:sldId id="1411" r:id="rId47"/>
    <p:sldId id="1410" r:id="rId48"/>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000"/>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9596" autoAdjust="0"/>
  </p:normalViewPr>
  <p:slideViewPr>
    <p:cSldViewPr>
      <p:cViewPr varScale="1">
        <p:scale>
          <a:sx n="82" d="100"/>
          <a:sy n="82" d="100"/>
        </p:scale>
        <p:origin x="1704" y="17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43923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good Black Friday or Cyber Monday deals?</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17</a:t>
            </a:fld>
            <a:endParaRPr lang="en-GB" altLang="en-US"/>
          </a:p>
        </p:txBody>
      </p:sp>
    </p:spTree>
    <p:extLst>
      <p:ext uri="{BB962C8B-B14F-4D97-AF65-F5344CB8AC3E}">
        <p14:creationId xmlns:p14="http://schemas.microsoft.com/office/powerpoint/2010/main" val="96544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27</a:t>
            </a:fld>
            <a:endParaRPr lang="en-GB" altLang="en-US"/>
          </a:p>
        </p:txBody>
      </p:sp>
    </p:spTree>
    <p:extLst>
      <p:ext uri="{BB962C8B-B14F-4D97-AF65-F5344CB8AC3E}">
        <p14:creationId xmlns:p14="http://schemas.microsoft.com/office/powerpoint/2010/main" val="300914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28</a:t>
            </a:fld>
            <a:endParaRPr lang="en-GB" altLang="en-US"/>
          </a:p>
        </p:txBody>
      </p:sp>
    </p:spTree>
    <p:extLst>
      <p:ext uri="{BB962C8B-B14F-4D97-AF65-F5344CB8AC3E}">
        <p14:creationId xmlns:p14="http://schemas.microsoft.com/office/powerpoint/2010/main" val="1641859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b="1" dirty="0"/>
              <a:t>The company had lots of systems in place: </a:t>
            </a:r>
            <a:r>
              <a:rPr lang="en-US" dirty="0"/>
              <a:t>Although responsibilities were segmented, it appeared that Target was not necessarily negligent before the hack: they had the Cyber Executive Committee, and Target had its Security Operations Center and Red team in place. It had a sizeable cybersecurity team and spent hundreds of millions per year on cybersecurity. </a:t>
            </a:r>
          </a:p>
          <a:p>
            <a:endParaRPr lang="en-US" dirty="0"/>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b="1" dirty="0"/>
              <a:t>Segmentation was an issue: </a:t>
            </a:r>
            <a:r>
              <a:rPr lang="en-US" dirty="0"/>
              <a:t>If a cyber incident occurred, then Target would have to convene a committee of executives to address the issue. That made rapid response a critical challenge and may help explain why the company’s response to the breach was slow. </a:t>
            </a:r>
          </a:p>
          <a:p>
            <a:endParaRPr lang="en-US" dirty="0"/>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Board oversight and feedback seemed limited: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Cybersecurity oversight was housed with the audit committee, but it is unclear how often someone was reporting to the committee on cybersecurity issues and how seriously the audit committee took its cybersecurity oversight role. With responsibilities split across executives, it would have complicated reporting. </a:t>
            </a:r>
          </a:p>
          <a:p>
            <a:endParaRPr lang="en-US" dirty="0"/>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b="1" dirty="0"/>
              <a:t>There was nothing glaringly wrong that would have raised alarms: </a:t>
            </a:r>
            <a:r>
              <a:rPr lang="en-US" dirty="0"/>
              <a:t>Some participants with audit committee experience may mention that, prior to the breach, most audit committees likely would not have seen any glaring issues with Target’s cybersecurity organizational structure. </a:t>
            </a:r>
          </a:p>
          <a:p>
            <a:endParaRPr lang="en-US" dirty="0"/>
          </a:p>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Compliance does not equal preparedness: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The breach clearly showed that being compliant with industry standards does not mean that a company is prepared in the event that those compliant systems fail—indeed, it shows that compliance is not enough to ensure that a major attack does not succeed. Target may have been compliant, but compliance did not include things like have two-factor authentication for its vendors or having a response plan in the event of a breach.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29</a:t>
            </a:fld>
            <a:endParaRPr lang="en-GB" altLang="en-US"/>
          </a:p>
        </p:txBody>
      </p:sp>
    </p:spTree>
    <p:extLst>
      <p:ext uri="{BB962C8B-B14F-4D97-AF65-F5344CB8AC3E}">
        <p14:creationId xmlns:p14="http://schemas.microsoft.com/office/powerpoint/2010/main" val="974972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30</a:t>
            </a:fld>
            <a:endParaRPr lang="en-GB" altLang="en-US"/>
          </a:p>
        </p:txBody>
      </p:sp>
    </p:spTree>
    <p:extLst>
      <p:ext uri="{BB962C8B-B14F-4D97-AF65-F5344CB8AC3E}">
        <p14:creationId xmlns:p14="http://schemas.microsoft.com/office/powerpoint/2010/main" val="5005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sz="1200" kern="1200" dirty="0">
                <a:solidFill>
                  <a:srgbClr val="000000"/>
                </a:solidFill>
                <a:effectLst/>
                <a:latin typeface="Times New Roman" pitchFamily="-107" charset="0"/>
                <a:ea typeface="ＭＳ Ｐゴシック" pitchFamily="-109" charset="-128"/>
                <a:cs typeface="ＭＳ Ｐゴシック" pitchFamily="-109" charset="-128"/>
              </a:rPr>
              <a:t>Participants usually argue that a large organization like Target gets thousands of alerts a month, if not every day. IBM’s X-Force cybersecurity team saw that its average client experienced around 54 million security events (a security event is activity on a network detected by security measures) in 2016.1 A 2015 FireEye survey indicates that 37% of large organizations receive more than 10,000 alerts a month, and 35% say that they spend 500 hours per month responding to alerts.2 Of these, the majority are false positives, so the Target cybersecurity team may have disabled the alert system and other functions to make their jobs more manageable. There simply isn’t enough time to investigate every single alert. The confounding issue is why they would have turned off the auto-delete function for malware. </a:t>
            </a:r>
            <a:endParaRPr lang="en-US" dirty="0"/>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31</a:t>
            </a:fld>
            <a:endParaRPr lang="en-GB" altLang="en-US"/>
          </a:p>
        </p:txBody>
      </p:sp>
    </p:spTree>
    <p:extLst>
      <p:ext uri="{BB962C8B-B14F-4D97-AF65-F5344CB8AC3E}">
        <p14:creationId xmlns:p14="http://schemas.microsoft.com/office/powerpoint/2010/main" val="334816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32</a:t>
            </a:fld>
            <a:endParaRPr lang="en-GB" altLang="en-US"/>
          </a:p>
        </p:txBody>
      </p:sp>
    </p:spTree>
    <p:extLst>
      <p:ext uri="{BB962C8B-B14F-4D97-AF65-F5344CB8AC3E}">
        <p14:creationId xmlns:p14="http://schemas.microsoft.com/office/powerpoint/2010/main" val="120062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Issues with the chain of command and accountability: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That it took so long for the CEO to be alerted about the breach indicates a real lack of leadership to many. Even if there is still some uncertainty over the extent of the breach and what is going on, that the CEO wasn’t given any heads up doesn’t reflect well on Target’s cyber-security preparedness. </a:t>
            </a:r>
            <a:endParaRPr lang="en-US" dirty="0"/>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33</a:t>
            </a:fld>
            <a:endParaRPr lang="en-GB" altLang="en-US"/>
          </a:p>
        </p:txBody>
      </p:sp>
    </p:spTree>
    <p:extLst>
      <p:ext uri="{BB962C8B-B14F-4D97-AF65-F5344CB8AC3E}">
        <p14:creationId xmlns:p14="http://schemas.microsoft.com/office/powerpoint/2010/main" val="744058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34</a:t>
            </a:fld>
            <a:endParaRPr lang="en-GB" altLang="en-US"/>
          </a:p>
        </p:txBody>
      </p:sp>
    </p:spTree>
    <p:extLst>
      <p:ext uri="{BB962C8B-B14F-4D97-AF65-F5344CB8AC3E}">
        <p14:creationId xmlns:p14="http://schemas.microsoft.com/office/powerpoint/2010/main" val="230869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Unclear whether they stuck to a response plan, or even had one in the first place: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If Target had an incident response plan, it doesn’t seem like they followed it. They were stuck in a mode of reacting to developments, first getting contacted by the FBI, then only informing the public after the first reports of the breach had come out. By adhering to a plan that they had practiced, they would’ve been able to get ahead of the public and political reaction.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Had a point person for the response: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With cybersecurity responsibility split three ways, there was no clear leader on the issue to coordinate the public and private responses. </a:t>
            </a:r>
            <a:r>
              <a:rPr lang="en-US" sz="1200" kern="1200" dirty="0" err="1">
                <a:solidFill>
                  <a:srgbClr val="000000"/>
                </a:solidFill>
                <a:effectLst/>
                <a:latin typeface="Times New Roman" pitchFamily="-107" charset="0"/>
                <a:ea typeface="ＭＳ Ｐゴシック" pitchFamily="-109" charset="-128"/>
                <a:cs typeface="ＭＳ Ｐゴシック" pitchFamily="-109" charset="-128"/>
              </a:rPr>
              <a:t>Steinhafel</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ended up filling that role. The board should have also had a point person who could manage their responsibilities and hold people accountable.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Identified the real risk to the company: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Target didn’t seem to understand that the real issue wasn’t just that consumer information had been stolen, but that having consumer information stolen would be most damaging from a brand standpoint. There were no processes in place to assuage customers and the public, which damaged Target’s brand and made them seem like unreliable, uncaring stewards of sensitive personal information.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35</a:t>
            </a:fld>
            <a:endParaRPr lang="en-GB" altLang="en-US"/>
          </a:p>
        </p:txBody>
      </p:sp>
    </p:spTree>
    <p:extLst>
      <p:ext uri="{BB962C8B-B14F-4D97-AF65-F5344CB8AC3E}">
        <p14:creationId xmlns:p14="http://schemas.microsoft.com/office/powerpoint/2010/main" val="2570453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36</a:t>
            </a:fld>
            <a:endParaRPr lang="en-GB" altLang="en-US"/>
          </a:p>
        </p:txBody>
      </p:sp>
    </p:spTree>
    <p:extLst>
      <p:ext uri="{BB962C8B-B14F-4D97-AF65-F5344CB8AC3E}">
        <p14:creationId xmlns:p14="http://schemas.microsoft.com/office/powerpoint/2010/main" val="83878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A pattern of communication mishaps: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It’s also a bad sign that it took so long for Target to notify its customers. It wasn’t until the breach was independently reported that Target finally went public. Then, they had a number of issues communicating with the public, like when CEO </a:t>
            </a:r>
            <a:r>
              <a:rPr lang="en-US" sz="1200" kern="1200" dirty="0" err="1">
                <a:solidFill>
                  <a:srgbClr val="000000"/>
                </a:solidFill>
                <a:effectLst/>
                <a:latin typeface="Times New Roman" pitchFamily="-107" charset="0"/>
                <a:ea typeface="ＭＳ Ｐゴシック" pitchFamily="-109" charset="-128"/>
                <a:cs typeface="ＭＳ Ｐゴシック" pitchFamily="-109" charset="-128"/>
              </a:rPr>
              <a:t>Steinhafel</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had to walk back a statement about whether PIN codes were stolen.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Target should’ve thought more seriously about closing stores after receiving the FBI alert: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From a reputational standpoint, it’s incredibly damaging to be seen as letting customers continue to use malware-infected systems in your stores. Of course, you don’t want to create a panic in the weeks leading up to Christmas, but some students feel that it should have been apparent that they would suffer reputational harm if they didn’t close stores, and should have taken a hit to appear that they were on the side of their customers.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Did Target have a plan for alerting consumers whose information was stolen?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Target should have immediately began compiling a list of customers whose personal information was exposed and developing a way to contact them. JP Morgan had already started alerting credit card companies about fraudulent purchases, Target would’ve been well served to begin coordinating with those parties as well.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Response all goes back to the incident response plan, or lack thereof: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Surely there was a better way to address the breach as part of an incident response plan, but it did not seem that Target had one. They were caught completely flat-footed and every way that Target could have improved its response comes back to having a response plan and executing on it.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37</a:t>
            </a:fld>
            <a:endParaRPr lang="en-GB" altLang="en-US"/>
          </a:p>
        </p:txBody>
      </p:sp>
    </p:spTree>
    <p:extLst>
      <p:ext uri="{BB962C8B-B14F-4D97-AF65-F5344CB8AC3E}">
        <p14:creationId xmlns:p14="http://schemas.microsoft.com/office/powerpoint/2010/main" val="3847538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38</a:t>
            </a:fld>
            <a:endParaRPr lang="en-GB" altLang="en-US"/>
          </a:p>
        </p:txBody>
      </p:sp>
    </p:spTree>
    <p:extLst>
      <p:ext uri="{BB962C8B-B14F-4D97-AF65-F5344CB8AC3E}">
        <p14:creationId xmlns:p14="http://schemas.microsoft.com/office/powerpoint/2010/main" val="253722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The CEO can’t, and shouldn’t, have ownership of cybersecurity: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So much of cybersecurity preparedness is technical, and the CEO can’t be bogged down in that. The CEO should be focused on executing overall strategy and growing the business, but should make sure that the right management is in place for cybersecurity. If a breach takes place, the accountability should be on those executives. </a:t>
            </a:r>
            <a:endParaRPr lang="en-US" dirty="0"/>
          </a:p>
          <a:p>
            <a:endParaRPr lang="en-US" dirty="0"/>
          </a:p>
          <a:p>
            <a:r>
              <a:rPr lang="en-US" sz="1200" b="1" kern="1200" dirty="0" err="1">
                <a:solidFill>
                  <a:srgbClr val="000000"/>
                </a:solidFill>
                <a:effectLst/>
                <a:latin typeface="Times New Roman" pitchFamily="-107" charset="0"/>
                <a:ea typeface="ＭＳ Ｐゴシック" pitchFamily="-109" charset="-128"/>
                <a:cs typeface="ＭＳ Ｐゴシック" pitchFamily="-109" charset="-128"/>
              </a:rPr>
              <a:t>Steinhafel</a:t>
            </a: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 isn’t responsible for day-to-day cybersecurity, but for serious breaches he should be held accountable: </a:t>
            </a:r>
            <a:r>
              <a:rPr lang="en-US" sz="1200" kern="1200" dirty="0" err="1">
                <a:solidFill>
                  <a:srgbClr val="000000"/>
                </a:solidFill>
                <a:effectLst/>
                <a:latin typeface="Times New Roman" pitchFamily="-107" charset="0"/>
                <a:ea typeface="ＭＳ Ｐゴシック" pitchFamily="-109" charset="-128"/>
                <a:cs typeface="ＭＳ Ｐゴシック" pitchFamily="-109" charset="-128"/>
              </a:rPr>
              <a:t>Steinhafel</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doesn’t control whether employees use two-factor authentication or if networks are properly segmented, but he needs to be setting the tone at the top on these points and making sure that he understands where the company stands on cybersecurity. It’s not enough to allocate proper funding, he needs to know how that investment mitigates key risks.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In the end, the buck stops with the CEO: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No matter who was responsible for the breach, it will be the CEO who is going on TV and appearing at Senate hearings when things go south— people will hold the CEO accountable whether or not they actually are. </a:t>
            </a:r>
            <a:r>
              <a:rPr lang="en-US" sz="1200" kern="1200" dirty="0" err="1">
                <a:solidFill>
                  <a:srgbClr val="000000"/>
                </a:solidFill>
                <a:effectLst/>
                <a:latin typeface="Times New Roman" pitchFamily="-107" charset="0"/>
                <a:ea typeface="ＭＳ Ｐゴシック" pitchFamily="-109" charset="-128"/>
                <a:cs typeface="ＭＳ Ｐゴシック" pitchFamily="-109" charset="-128"/>
              </a:rPr>
              <a:t>Steinhafel</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had to resign because he was the most visible executive and because of the seriousness of the breach. In the case of Equifax, 145 million people had information stolen—how can you not hold the head of the business accountable?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Case-by-case question of how central cybersecurity is to a business model: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If, for example, you’re the CEO of a mining company, you probably don’t need to be that involved in cybersecurity and monitoring that day-to-day. You can get away with leaving cybersecurity management to the CRO or CIO or whomever you may have. If you’re the CEO of a retail company that is directly responsible for consumer credit cards and financial information, you probably want to make sure you have a CISO who is reporting directly to you frequently and that you are more involved in the day-to-day operations. How involved and accountable a CEO should be will differ based on business model. In Target’s case, </a:t>
            </a:r>
            <a:r>
              <a:rPr lang="en-US" sz="1200" kern="1200" dirty="0" err="1">
                <a:solidFill>
                  <a:srgbClr val="000000"/>
                </a:solidFill>
                <a:effectLst/>
                <a:latin typeface="Times New Roman" pitchFamily="-107" charset="0"/>
                <a:ea typeface="ＭＳ Ｐゴシック" pitchFamily="-109" charset="-128"/>
                <a:cs typeface="ＭＳ Ｐゴシック" pitchFamily="-109" charset="-128"/>
              </a:rPr>
              <a:t>Steinhafel</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should’ve arguably been more involved.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39</a:t>
            </a:fld>
            <a:endParaRPr lang="en-GB" altLang="en-US"/>
          </a:p>
        </p:txBody>
      </p:sp>
    </p:spTree>
    <p:extLst>
      <p:ext uri="{BB962C8B-B14F-4D97-AF65-F5344CB8AC3E}">
        <p14:creationId xmlns:p14="http://schemas.microsoft.com/office/powerpoint/2010/main" val="986291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40</a:t>
            </a:fld>
            <a:endParaRPr lang="en-GB" altLang="en-US"/>
          </a:p>
        </p:txBody>
      </p:sp>
    </p:spTree>
    <p:extLst>
      <p:ext uri="{BB962C8B-B14F-4D97-AF65-F5344CB8AC3E}">
        <p14:creationId xmlns:p14="http://schemas.microsoft.com/office/powerpoint/2010/main" val="405743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The company had reasonable policies and procedures in place: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Target was already spending a lot on cybersecurity with a team and adequate systems in place. Any normal board member would likely look at what was in place and reasonably conclude that the company was doing enough to protect against normal risks. Besides that, management was regularly reporting to the audit and social responsibility committees.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External auditors and organizations certified that Target was compliant with industry standards: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Prior to the breach, Target was PCI-compliant, undergoing evaluations of its systems each year. Its auditor, Ernst &amp; Young, also certified that there were no significant deficiencies or material weaknesses. It’s important to follow this up by asking if they think the board/audit committee understood that the traditional audit covers cybersecurity only to the extent that it relates to internal controls over financial reporting.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It’s the responsibility of the management team: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The management team is responsible for cyber-security. The board’s job is to monitor and hold management accountable.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Cannot eliminate cyber-breach risk: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Cyber-attacks are like any other kind of risk, arguably like any other catastrophic risk (e.g., severe weather)—you can prepare for one, but you can’t stop completely stop one from happening. In addition to that, there was no clear evidence of intentional misconduct by the board when it came to cybersecurity, which is a major criterion when assessing whether a board violated its fiduciary duty.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It’s a very complex business—Target got unlucky: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In the end, Target wasn’t hacked because it was especially negligent, it was hacked because a vendor clicked on a single phishing email, and because some IT person turned off an auto-delete function. How can the board be held accountable for those individual actions?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41</a:t>
            </a:fld>
            <a:endParaRPr lang="en-GB" altLang="en-US"/>
          </a:p>
        </p:txBody>
      </p:sp>
    </p:spTree>
    <p:extLst>
      <p:ext uri="{BB962C8B-B14F-4D97-AF65-F5344CB8AC3E}">
        <p14:creationId xmlns:p14="http://schemas.microsoft.com/office/powerpoint/2010/main" val="2833434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Unclear whether the board had ever defined or discussed cyber-risk and the board’s role in overseeing it: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The extent to which the board discussed cyber-risk prior to the breach is unclear as well as their role in overseeing it. They had identified a large breach as a risk in their annual report, but did not go beyond that in defining how the board would work to mitigate that risk. However, it was not common for boards in any company to detail how they managed cyber- risk.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Whatever the procedures in place, this clearly was a major violation. Reputational risk is huge: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A breach of this size had the potential to do serious reputational harm to Target, especially as a retailer and issuer of credit cards. The lack of a structured, timely response when alerted to the breach shows that the company did not really consider those risks as seriously as they could have which implicates the board. Some say that this amounted to negligence on the part of the board. </a:t>
            </a:r>
          </a:p>
          <a:p>
            <a:endParaRPr lang="en-US" dirty="0"/>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Did not put the right people in place: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Target was throwing money at cybersecurity, but there’s no evidence that they were doing so in an efficient way. That’s evidenced by the lack of leadership on the issue at Target, with a CIO who did not have an IT background and segmented accountability. The board has monitoring responsibility over the executive team, and failing to put the right people in place led to the issues leading up to, and after, the breach.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The board needed to be aware of the threat landscape: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A board and senior leadership have a major responsibility to understand the current threat landscape—what sort of actors are out there, what their methods are, etc. This sort of high-level knowledge would have allowed the board to demand a better incident response plan and push for better processes beforehand. For instance, phishing is a common, long-standing method that attackers use to breach systems. The board could have demanded better third-party risk management had it known more about cyber-risks.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Reactionary response: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The unprecedented, damning ISS report in the aftermath of the breach cited the board’s reactionary response to the crisis. If you think about other potential catastrophic incidents, the board probably has a response plan for those, dealing with massive supply chain disruptions or social upheaval. The board and executive team’s response in this case did not demonstrate adherence to a plan nor careful thought on how to deal with a breach.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Weaknesses in breach reporting and notifications: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One of the things that a board can do is make sure that there is a response plan in place for an issue and make sure that it is properly drilled. The CEO was not told that the FBI contacted Target until three days after initial contact, and the board was not told about the breach until three days after that. This suggests serious weaknesses in internal reporting.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42</a:t>
            </a:fld>
            <a:endParaRPr lang="en-GB" altLang="en-US"/>
          </a:p>
        </p:txBody>
      </p:sp>
    </p:spTree>
    <p:extLst>
      <p:ext uri="{BB962C8B-B14F-4D97-AF65-F5344CB8AC3E}">
        <p14:creationId xmlns:p14="http://schemas.microsoft.com/office/powerpoint/2010/main" val="3052580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43</a:t>
            </a:fld>
            <a:endParaRPr lang="en-GB" altLang="en-US"/>
          </a:p>
        </p:txBody>
      </p:sp>
    </p:spTree>
    <p:extLst>
      <p:ext uri="{BB962C8B-B14F-4D97-AF65-F5344CB8AC3E}">
        <p14:creationId xmlns:p14="http://schemas.microsoft.com/office/powerpoint/2010/main" val="324607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Where should cybersecurity monitoring be located on the Board?: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This is a critical question that needs to be addressed. Should it be in the risk committee (if there is one), or audit committee, or a technology committee? While there is no right answer, this is a question that needs to be thoughtfully deliberated. Considering the number of risks that Target faced, and how salient cyber-risk was (and is) to the company’s strategy, the location of oversight should be a conscious decision. </a:t>
            </a:r>
            <a:endParaRPr lang="en-US" dirty="0"/>
          </a:p>
          <a:p>
            <a:endParaRPr lang="en-US" dirty="0"/>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Proper leadership: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A part of the weak response was weak leadership on the issue. Many participants typically feel that Target’s board should replace the CIO and consider hiring a CISO to provide competent handling of cyber-risk.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Push for additional independent verification: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It is clearly not enough to just be PCI-compliant and have the external auditor affirm Target’s internal controls. They need independent experts who can dig more deeply and identify deficiencies that traditional auditing and checks cannot.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Solidify an incident response plan: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The board should make sure that an incident response plan is put in place and drilled so that all individuals are ready in the event of another incident. This also means solidifying the role of the board in a post-breach situation, as the board has an important role in managing institutional relationships in the event of a breach.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Regularly engage outside cybersecurity experts: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Engaging outside firms that specialize in cybersecurity can help hold Target’s internal team accountable and help them stay aware of the changing threat landscape. Things change incredibly quickly surrounding cybersecurity, so outside experts will be an important resource for staying abreast of major changes.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44</a:t>
            </a:fld>
            <a:endParaRPr lang="en-GB" altLang="en-US"/>
          </a:p>
        </p:txBody>
      </p:sp>
    </p:spTree>
    <p:extLst>
      <p:ext uri="{BB962C8B-B14F-4D97-AF65-F5344CB8AC3E}">
        <p14:creationId xmlns:p14="http://schemas.microsoft.com/office/powerpoint/2010/main" val="2878611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724826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45</a:t>
            </a:fld>
            <a:endParaRPr lang="en-GB" altLang="en-US"/>
          </a:p>
        </p:txBody>
      </p:sp>
    </p:spTree>
    <p:extLst>
      <p:ext uri="{BB962C8B-B14F-4D97-AF65-F5344CB8AC3E}">
        <p14:creationId xmlns:p14="http://schemas.microsoft.com/office/powerpoint/2010/main" val="3517032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Vulnerable</a:t>
            </a:r>
          </a:p>
          <a:p>
            <a:endParaRPr lang="en-US" dirty="0"/>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Management accountability</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It was unclear who was ultimately accountable for cybersecurity at the company (see </a:t>
            </a: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Exhibit 7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in the case). The company did not have a CISO. Responsibilities were split across three units—one reporting to the CFO, one to the CIO and one to general counsel. Moreover, it appears that the CIO was not appropriately qualified for the job. </a:t>
            </a:r>
            <a:endParaRPr lang="en-US" dirty="0"/>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Board accountability</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The audit committee was only responsible for internal control compliance—primarily things related to the Sarbanes-Oxley (SOX) Act. If a participant brings up the board at this point, I acknowledge the point but defer further discussion of the board’s role to later on. </a:t>
            </a:r>
            <a:endParaRPr lang="en-US" dirty="0"/>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Internal control weaknesses</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Tell-tale signs of weak internal systems—it took three days to tell the CEO (informed by the FBI on December 12, while the CEO was informed on December 15). Three days later, they informed the Board (December 18). According to the Senate report (</a:t>
            </a: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Exhibit 6</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PCI DSS standards required two-step authentication for remote access to a payment network. This seems to have not been in place at Target. Fazio’s (the vendor) account was being used to access unrelated parts of the network—this should have triggered alerts (</a:t>
            </a: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Exhibit 6</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The hackers were able to move around the internal systems meaning the network was not appropriately segmented. </a:t>
            </a:r>
            <a:endParaRPr lang="en-US" dirty="0"/>
          </a:p>
          <a:p>
            <a:endParaRPr lang="en-US" dirty="0"/>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Lack of responsiveness to warnings</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There were warnings from external and internal sources. Once data extraction started, the FireEye system detected it—but no action was taken (</a:t>
            </a:r>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Exhibit 6</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a:t>
            </a:r>
          </a:p>
          <a:p>
            <a:endParaRPr lang="en-US" sz="1200"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Managing third-party vendor risk: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Third-party vendors are a significant source of risk in cyber-breaches. Fazio’s (the vendor) account was being used to access unrelated parts of the network—this should have triggered alerts (Exhibit 6). The instructor can probe the class on How should Target have handled third party vendors. Target did have a system to audit third party vendors but only a few hundred a year. Follow-up question: How well do companies do today on this dimension?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Management did not understand the risks associated: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As a retailer that relied on customer trust—especially with regards to its credit card program—Target did not seem to understand the level of financial and reputational risk that a data breach would entail. If management and the board had taken this seriously, there would have been better preparation. </a:t>
            </a:r>
          </a:p>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46</a:t>
            </a:fld>
            <a:endParaRPr lang="en-GB" altLang="en-US"/>
          </a:p>
        </p:txBody>
      </p:sp>
    </p:spTree>
    <p:extLst>
      <p:ext uri="{BB962C8B-B14F-4D97-AF65-F5344CB8AC3E}">
        <p14:creationId xmlns:p14="http://schemas.microsoft.com/office/powerpoint/2010/main" val="767446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Unlucky:</a:t>
            </a:r>
          </a:p>
          <a:p>
            <a:endParaRPr lang="en-US" dirty="0"/>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Complexity of retail systems</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Target has around 1,800 stores in the U.S. alone, with complex point of sale (POS) and inventory systems in place. The initial source of the breach was one of the many regional third-party contractors that regularly do business with Target, making it extremely difficult to cover every base when ensuring security.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Lack of generally accepted external standards</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While there are standards that a company must reach to be Payment Card Industry (PCI) compliant, and Target was compliant with those standards having recently completed a compliance audit. However, such standards were seen as a minimum threshold and it was unlikely that cybersecurity could be boiled down to compliance with one set of specific standards.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Constant preparation vs. one-off attacks</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 Target needed to maintain a constant defense against hackers who only needed to have everything go right once. The shape-shifting, relentless nature of cyberattacks requires constant vigilance. The Target hackers spent a lot of time doing their research on Target’s systems to be able to identify the HVAC vendor, and it is difficult to protect against that kind of meticulous preparation and attacking. </a:t>
            </a:r>
          </a:p>
          <a:p>
            <a:endParaRPr lang="en-US" sz="1200" b="1" kern="1200" dirty="0">
              <a:solidFill>
                <a:srgbClr val="000000"/>
              </a:solidFill>
              <a:effectLst/>
              <a:latin typeface="Times New Roman" pitchFamily="-107" charset="0"/>
              <a:ea typeface="ＭＳ Ｐゴシック" pitchFamily="-109" charset="-128"/>
              <a:cs typeface="ＭＳ Ｐゴシック" pitchFamily="-109" charset="-128"/>
            </a:endParaRPr>
          </a:p>
          <a:p>
            <a:r>
              <a:rPr lang="en-US" sz="1200" b="1" kern="1200" dirty="0">
                <a:solidFill>
                  <a:srgbClr val="000000"/>
                </a:solidFill>
                <a:effectLst/>
                <a:latin typeface="Times New Roman" pitchFamily="-107" charset="0"/>
                <a:ea typeface="ＭＳ Ｐゴシック" pitchFamily="-109" charset="-128"/>
                <a:cs typeface="ＭＳ Ｐゴシック" pitchFamily="-109" charset="-128"/>
              </a:rPr>
              <a:t>Target was unlucky to be the first “big” hack: </a:t>
            </a:r>
            <a:r>
              <a:rPr lang="en-US" sz="1200" kern="1200" dirty="0">
                <a:solidFill>
                  <a:srgbClr val="000000"/>
                </a:solidFill>
                <a:effectLst/>
                <a:latin typeface="Times New Roman" pitchFamily="-107" charset="0"/>
                <a:ea typeface="ＭＳ Ｐゴシック" pitchFamily="-109" charset="-128"/>
                <a:cs typeface="ＭＳ Ｐゴシック" pitchFamily="-109" charset="-128"/>
              </a:rPr>
              <a:t>Data breaches of the kind that affected Target were not an uncommon occurrence before Target was hacked. The difference was in the extent of the breach and consequent fallout. Post-Target companies are more alert to cyber-breach risk, but Target was unlucky to have been the first big one. </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47</a:t>
            </a:fld>
            <a:endParaRPr lang="en-GB" altLang="en-US"/>
          </a:p>
        </p:txBody>
      </p:sp>
    </p:spTree>
    <p:extLst>
      <p:ext uri="{BB962C8B-B14F-4D97-AF65-F5344CB8AC3E}">
        <p14:creationId xmlns:p14="http://schemas.microsoft.com/office/powerpoint/2010/main" val="353239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3425" indent="-280988">
              <a:defRPr>
                <a:solidFill>
                  <a:schemeClr val="tx1"/>
                </a:solidFill>
                <a:latin typeface="Times New Roman" pitchFamily="18" charset="0"/>
              </a:defRPr>
            </a:lvl2pPr>
            <a:lvl3pPr marL="1128713" indent="-225425">
              <a:defRPr>
                <a:solidFill>
                  <a:schemeClr val="tx1"/>
                </a:solidFill>
                <a:latin typeface="Times New Roman" pitchFamily="18" charset="0"/>
              </a:defRPr>
            </a:lvl3pPr>
            <a:lvl4pPr marL="1581150" indent="-225425">
              <a:defRPr>
                <a:solidFill>
                  <a:schemeClr val="tx1"/>
                </a:solidFill>
                <a:latin typeface="Times New Roman" pitchFamily="18" charset="0"/>
              </a:defRPr>
            </a:lvl4pPr>
            <a:lvl5pPr marL="2032000" indent="-225425">
              <a:defRPr>
                <a:solidFill>
                  <a:schemeClr val="tx1"/>
                </a:solidFill>
                <a:latin typeface="Times New Roman" pitchFamily="18" charset="0"/>
              </a:defRPr>
            </a:lvl5pPr>
            <a:lvl6pPr marL="2489200" indent="-225425" eaLnBrk="0" fontAlgn="base" hangingPunct="0">
              <a:spcBef>
                <a:spcPct val="0"/>
              </a:spcBef>
              <a:spcAft>
                <a:spcPct val="0"/>
              </a:spcAft>
              <a:defRPr>
                <a:solidFill>
                  <a:schemeClr val="tx1"/>
                </a:solidFill>
                <a:latin typeface="Times New Roman" pitchFamily="18" charset="0"/>
              </a:defRPr>
            </a:lvl6pPr>
            <a:lvl7pPr marL="2946400" indent="-225425" eaLnBrk="0" fontAlgn="base" hangingPunct="0">
              <a:spcBef>
                <a:spcPct val="0"/>
              </a:spcBef>
              <a:spcAft>
                <a:spcPct val="0"/>
              </a:spcAft>
              <a:defRPr>
                <a:solidFill>
                  <a:schemeClr val="tx1"/>
                </a:solidFill>
                <a:latin typeface="Times New Roman" pitchFamily="18" charset="0"/>
              </a:defRPr>
            </a:lvl7pPr>
            <a:lvl8pPr marL="3403600" indent="-225425" eaLnBrk="0" fontAlgn="base" hangingPunct="0">
              <a:spcBef>
                <a:spcPct val="0"/>
              </a:spcBef>
              <a:spcAft>
                <a:spcPct val="0"/>
              </a:spcAft>
              <a:defRPr>
                <a:solidFill>
                  <a:schemeClr val="tx1"/>
                </a:solidFill>
                <a:latin typeface="Times New Roman" pitchFamily="18" charset="0"/>
              </a:defRPr>
            </a:lvl8pPr>
            <a:lvl9pPr marL="3860800" indent="-225425" eaLnBrk="0" fontAlgn="base" hangingPunct="0">
              <a:spcBef>
                <a:spcPct val="0"/>
              </a:spcBef>
              <a:spcAft>
                <a:spcPct val="0"/>
              </a:spcAft>
              <a:defRPr>
                <a:solidFill>
                  <a:schemeClr val="tx1"/>
                </a:solidFill>
                <a:latin typeface="Times New Roman" pitchFamily="18" charset="0"/>
              </a:defRPr>
            </a:lvl9pPr>
          </a:lstStyle>
          <a:p>
            <a:fld id="{D36CC36F-7C53-4B25-B547-7E937481668B}" type="slidenum">
              <a:rPr lang="en-US" altLang="en-US" smtClean="0">
                <a:solidFill>
                  <a:schemeClr val="tx2"/>
                </a:solidFill>
              </a:rPr>
              <a:pPr/>
              <a:t>4</a:t>
            </a:fld>
            <a:endParaRPr lang="en-US" altLang="en-US">
              <a:solidFill>
                <a:schemeClr val="tx2"/>
              </a:solidFill>
            </a:endParaRPr>
          </a:p>
        </p:txBody>
      </p:sp>
    </p:spTree>
    <p:extLst>
      <p:ext uri="{BB962C8B-B14F-4D97-AF65-F5344CB8AC3E}">
        <p14:creationId xmlns:p14="http://schemas.microsoft.com/office/powerpoint/2010/main" val="192692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8</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1437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9</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68195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10</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064349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11</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20522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12</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871861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4157610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48028" y="251989"/>
            <a:ext cx="9072563" cy="6425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036BF13-4EB6-439D-B64D-EB32A14A5FF8}" type="slidenum">
              <a:rPr lang="en-US"/>
              <a:pPr>
                <a:defRPr/>
              </a:pPr>
              <a:t>‹#›</a:t>
            </a:fld>
            <a:endParaRPr lang="en-US"/>
          </a:p>
        </p:txBody>
      </p:sp>
    </p:spTree>
    <p:extLst>
      <p:ext uri="{BB962C8B-B14F-4D97-AF65-F5344CB8AC3E}">
        <p14:creationId xmlns:p14="http://schemas.microsoft.com/office/powerpoint/2010/main" val="10856243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2" r:id="rId13"/>
    <p:sldLayoutId id="2147484244" r:id="rId14"/>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www.visualcapitalist.com/visualizing-bear-market-faang-stock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pilotonline.com/business/consumer/article_63f82fb4-d73b-56b6-9d87-fb190a585567.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theverge.com/2018/2/14/17011246/huawei-phones-safe-us-intelligence-chief-fears" TargetMode="External"/><Relationship Id="rId3" Type="http://schemas.openxmlformats.org/officeDocument/2006/relationships/hyperlink" Target="https://www.wsj.com/articles/washington-asks-allies-to-drop-huawei-1542965105?tesla=y" TargetMode="External"/><Relationship Id="rId7" Type="http://schemas.openxmlformats.org/officeDocument/2006/relationships/hyperlink" Target="https://www.cio.com.au/article/633134/huawei-effectively-an-arm-chinese-government-us-senator/" TargetMode="External"/><Relationship Id="rId2" Type="http://schemas.openxmlformats.org/officeDocument/2006/relationships/hyperlink" Target="https://www.theverge.com/2018/11/23/18108649/us-government-huawei-ban-allies-use-subsidies" TargetMode="External"/><Relationship Id="rId1" Type="http://schemas.openxmlformats.org/officeDocument/2006/relationships/slideLayout" Target="../slideLayouts/slideLayout2.xml"/><Relationship Id="rId6" Type="http://schemas.openxmlformats.org/officeDocument/2006/relationships/hyperlink" Target="https://www.huawei.eu/does-huawei-receive-support-chinese-government" TargetMode="External"/><Relationship Id="rId5" Type="http://schemas.openxmlformats.org/officeDocument/2006/relationships/hyperlink" Target="https://www.theverge.com/2018/5/2/17310870/pentagon-ban-huawei-zte-phones-retail-stores-military-bases" TargetMode="External"/><Relationship Id="rId10" Type="http://schemas.openxmlformats.org/officeDocument/2006/relationships/hyperlink" Target="https://www.theregister.co.uk/2018/07/20/huawei_security_appraisal/" TargetMode="External"/><Relationship Id="rId4" Type="http://schemas.openxmlformats.org/officeDocument/2006/relationships/hyperlink" Target="https://www.theverge.com/2018/8/13/17686310/huawei-zte-us-government-contractor-ban-trump" TargetMode="External"/><Relationship Id="rId9" Type="http://schemas.openxmlformats.org/officeDocument/2006/relationships/hyperlink" Target="https://www.theguardian.com/technology/2016/aug/07/china-huwaei-cell-uk-national-security-cyber-surveillance-hack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businessinsider.com/jcrew-website-crashes-on-black-friday-2018-1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businessinsider.com/black-friday-sales-kick-off-early-websites-crash-2018-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Cyber Breach at Target </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November 26,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376239"/>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884237"/>
            <a:ext cx="9067800" cy="5207000"/>
          </a:xfrm>
        </p:spPr>
        <p:txBody>
          <a:bodyPr/>
          <a:lstStyle/>
          <a:p>
            <a:pPr marL="0"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3: Client Organization and Description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Give some idea of the size of the organization: number of employees, number of locations, etc.</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Client Contact name and contact information</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6: IS/IT Solution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If solution has changed throughout semester, make reference to the original solution concept and then describe current/latest solution concept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endPar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endParaRPr>
          </a:p>
          <a:p>
            <a:pPr marL="671512" lvl="1" indent="-285750" eaLnBrk="1" hangingPunct="1">
              <a:lnSpc>
                <a:spcPct val="90000"/>
              </a:lnSpc>
            </a:pP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Brief</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description of </a:t>
            </a: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how</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each major aspect of project was done e.g. a cost benefit analysis focused on NPV and IRR was used to assess financial viability of the project.  Don’t’ be repetitive with subject section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at least the following:</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Project Methodology – e.g. Agile or Waterfall</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Project Management – e.g. </a:t>
            </a:r>
            <a:r>
              <a:rPr lang="en-US" altLang="en-US" sz="1600" b="1" dirty="0" err="1">
                <a:solidFill>
                  <a:schemeClr val="accent5">
                    <a:lumMod val="75000"/>
                  </a:schemeClr>
                </a:solidFill>
                <a:ea typeface="ＭＳ Ｐゴシック" panose="020B0600070205080204" pitchFamily="34" charset="-128"/>
                <a:cs typeface="Times New Roman" panose="02020603050405020304" pitchFamily="18" charset="0"/>
              </a:rPr>
              <a:t>Gantter</a:t>
            </a: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 (not the actual project plan)</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Communication Methods and Tech – among Team and between Team and Client</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Collaboration Methods and Tech – e.g. Google Docs, GitHub, others</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Requirements Gathering and Documentation (not the actual requirements)</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Financial Viability (CBA and Risk Analysis, but none of the actual analysis)</a:t>
            </a:r>
          </a:p>
          <a:p>
            <a:pPr marL="982662" lvl="2" indent="-285750"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Client Feedback Methodology (not the actual client feedback)</a:t>
            </a: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96784321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849312" y="1112837"/>
            <a:ext cx="8904287"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8: IS/IT Requirements</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Categorize both Functional and Non-Functional Requirements</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Put individual requirements in bulletized format with parallel phrasing</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9:  IS/IT Design and Development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Use-Case Summary (part of narrative) and Use-Case Diagram</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 Flow Diagram (logic that connect back-end with front-end)</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Back-end Design including Data Work Flow and Database Design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Front-end Design including Mock-ups, Wireframes, Screen Shots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Working System including link to working system or prototype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Access to Code in Code Repository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Test Plan and Test Results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Narrative of All Design and Development</a:t>
            </a:r>
          </a:p>
          <a:p>
            <a:pPr marL="14287" indent="0" eaLnBrk="1" hangingPunct="1">
              <a:lnSpc>
                <a:spcPct val="90000"/>
              </a:lnSpc>
              <a:buNone/>
            </a:pPr>
            <a:r>
              <a:rPr lang="en-US" altLang="en-US" sz="2400" b="1" dirty="0">
                <a:solidFill>
                  <a:schemeClr val="accent5">
                    <a:lumMod val="75000"/>
                  </a:schemeClr>
                </a:solidFill>
                <a:ea typeface="ＭＳ Ｐゴシック" panose="020B0600070205080204" pitchFamily="34" charset="-128"/>
                <a:cs typeface="Times New Roman" panose="02020603050405020304" pitchFamily="18" charset="0"/>
              </a:rPr>
              <a:t>Section 10: Cost Benefit Analysis with Risk Management</a:t>
            </a:r>
          </a:p>
          <a:p>
            <a:pPr marL="728662" lvl="1" indent="-342900" eaLnBrk="1" hangingPunct="1">
              <a:lnSpc>
                <a:spcPct val="90000"/>
              </a:lnSpc>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Combine the Excel Sheets for CBA and Risk Management into one Excel Workbook</a:t>
            </a:r>
          </a:p>
          <a:p>
            <a:pPr marL="728662" lvl="1" indent="-342900" eaLnBrk="1" hangingPunct="1">
              <a:lnSpc>
                <a:spcPct val="90000"/>
              </a:lnSpc>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Combine the CBA and Risk Management into one Narrative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21738665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3" y="1544637"/>
            <a:ext cx="8686800"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11: Project Management/Resource/Schedule</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reference to separate </a:t>
            </a:r>
            <a:r>
              <a:rPr lang="en-US" altLang="en-US" sz="1800" b="1" dirty="0" err="1">
                <a:solidFill>
                  <a:schemeClr val="accent5">
                    <a:lumMod val="75000"/>
                  </a:schemeClr>
                </a:solidFill>
                <a:ea typeface="ＭＳ Ｐゴシック" panose="020B0600070205080204" pitchFamily="34" charset="-128"/>
                <a:cs typeface="Times New Roman" panose="02020603050405020304" pitchFamily="18" charset="0"/>
              </a:rPr>
              <a:t>Gantter</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project plan</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Summary of major project phases including the duration, work effort, costs for each phase. Can be organized into a summary table</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full screen shot of </a:t>
            </a:r>
            <a:r>
              <a:rPr lang="en-US" altLang="en-US" sz="1800" b="1" dirty="0" err="1">
                <a:solidFill>
                  <a:schemeClr val="accent5">
                    <a:lumMod val="75000"/>
                  </a:schemeClr>
                </a:solidFill>
                <a:ea typeface="ＭＳ Ｐゴシック" panose="020B0600070205080204" pitchFamily="34" charset="-128"/>
                <a:cs typeface="Times New Roman" panose="02020603050405020304" pitchFamily="18" charset="0"/>
              </a:rPr>
              <a:t>Gantter</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project plan in report	</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Installation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Training</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Documentation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Future support and maintenance plan      	</a:t>
            </a:r>
          </a:p>
        </p:txBody>
      </p:sp>
    </p:spTree>
    <p:extLst>
      <p:ext uri="{BB962C8B-B14F-4D97-AF65-F5344CB8AC3E}">
        <p14:creationId xmlns:p14="http://schemas.microsoft.com/office/powerpoint/2010/main" val="84528626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2" y="1392237"/>
            <a:ext cx="8675687"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what functionality was delivered when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Results showing that the System meets the “Requirements” or not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Client Feedback</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were the “lessons learned” by the team</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worked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didn’t work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would you do differently “next time”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team dynamics, client dynamics, and technology</a:t>
            </a:r>
          </a:p>
        </p:txBody>
      </p:sp>
    </p:spTree>
    <p:extLst>
      <p:ext uri="{BB962C8B-B14F-4D97-AF65-F5344CB8AC3E}">
        <p14:creationId xmlns:p14="http://schemas.microsoft.com/office/powerpoint/2010/main" val="335624668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1112" y="554037"/>
            <a:ext cx="5181600" cy="939800"/>
          </a:xfrm>
        </p:spPr>
        <p:txBody>
          <a:bodyPr/>
          <a:lstStyle/>
          <a:p>
            <a:pPr algn="l"/>
            <a:r>
              <a:rPr lang="en-US" altLang="en-US" sz="1800" dirty="0">
                <a:ea typeface="ＭＳ Ｐゴシック" panose="020B0600070205080204" pitchFamily="34" charset="-128"/>
              </a:rPr>
              <a:t>Technology Current Events: “</a:t>
            </a:r>
            <a:r>
              <a:rPr lang="en-US" sz="1800" dirty="0"/>
              <a:t>Charts: Visualizing the Bear Market in FAANG Stocks”, Visual Capitalist, November 23, 2018. </a:t>
            </a:r>
            <a:r>
              <a:rPr lang="en-US" sz="1800" dirty="0">
                <a:hlinkClick r:id="rId2"/>
              </a:rPr>
              <a:t>http://www.visualcapitalist.com/visualizing-bear-market-faang-stocks/</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11112" y="1468060"/>
            <a:ext cx="5181600" cy="5932393"/>
          </a:xfrm>
          <a:prstGeom prst="rect">
            <a:avLst/>
          </a:prstGeom>
          <a:noFill/>
        </p:spPr>
        <p:txBody>
          <a:bodyPr wrap="square" rtlCol="0">
            <a:spAutoFit/>
          </a:bodyPr>
          <a:lstStyle/>
          <a:p>
            <a:r>
              <a:rPr lang="en-US" sz="1650" dirty="0"/>
              <a:t>Over recent years, there hasn’t been a safer bet than big tech – specifically the FAANG stocks, which include Facebook, Apple, Amazon, Netflix, and Google’s parent company Alphabet.  But in the financial world, this feeling of euphoria can be turned upside-down very quickly.</a:t>
            </a:r>
          </a:p>
          <a:p>
            <a:endParaRPr lang="en-US" sz="1650" dirty="0"/>
          </a:p>
          <a:p>
            <a:r>
              <a:rPr lang="en-US" sz="1650" dirty="0"/>
              <a:t>Since the summer, the five tech giants combined have lost close to $1 trillion in market capitalization from their peaks. Now the FAANG stocks have officially slipped into a bear market, with investors blaming rising interest rates, slumping sales forecasts, possible government intervention, and bubble-like valuations as reasons for the reversal in fortune.</a:t>
            </a:r>
          </a:p>
          <a:p>
            <a:endParaRPr lang="en-US" sz="1650" dirty="0"/>
          </a:p>
          <a:p>
            <a:r>
              <a:rPr lang="en-US" sz="1650" dirty="0"/>
              <a:t>The generally accepted definition of a bear market is a 20% or greater decline from recent market highs.</a:t>
            </a:r>
          </a:p>
          <a:p>
            <a:r>
              <a:rPr lang="en-US" sz="1650" dirty="0"/>
              <a:t>Facebook and Netflix have been in bear territory for months, but the remaining members of FAANG only just recently capitulated. Apple was the last to go – but with -24% in lost value since its peak on October 3, it is now in trouble as well.</a:t>
            </a:r>
          </a:p>
        </p:txBody>
      </p:sp>
      <p:pic>
        <p:nvPicPr>
          <p:cNvPr id="3" name="Picture 2">
            <a:extLst>
              <a:ext uri="{FF2B5EF4-FFF2-40B4-BE49-F238E27FC236}">
                <a16:creationId xmlns:a16="http://schemas.microsoft.com/office/drawing/2014/main" id="{1E9370C5-DD88-9047-AF16-B926E5844F2D}"/>
              </a:ext>
            </a:extLst>
          </p:cNvPr>
          <p:cNvPicPr>
            <a:picLocks noChangeAspect="1"/>
          </p:cNvPicPr>
          <p:nvPr/>
        </p:nvPicPr>
        <p:blipFill>
          <a:blip r:embed="rId3"/>
          <a:stretch>
            <a:fillRect/>
          </a:stretch>
        </p:blipFill>
        <p:spPr>
          <a:xfrm>
            <a:off x="5192712" y="122237"/>
            <a:ext cx="4800603" cy="7315200"/>
          </a:xfrm>
          <a:prstGeom prst="rect">
            <a:avLst/>
          </a:prstGeom>
        </p:spPr>
      </p:pic>
    </p:spTree>
    <p:extLst>
      <p:ext uri="{BB962C8B-B14F-4D97-AF65-F5344CB8AC3E}">
        <p14:creationId xmlns:p14="http://schemas.microsoft.com/office/powerpoint/2010/main" val="120449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2492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Could blockchain be the food chain’s answer to romaine lettuce E. coli and other outbreaks?”, The Virginian-Pilot, November 23, 2018. </a:t>
            </a:r>
            <a:r>
              <a:rPr lang="en-US" sz="1800" dirty="0">
                <a:hlinkClick r:id="rId2"/>
              </a:rPr>
              <a:t>https://pilotonline.com/business/consumer/article_63f82fb4-d73b-56b6-9d87-fb190a585567.html</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137185"/>
            <a:ext cx="9677400" cy="6247864"/>
          </a:xfrm>
          <a:prstGeom prst="rect">
            <a:avLst/>
          </a:prstGeom>
          <a:noFill/>
        </p:spPr>
        <p:txBody>
          <a:bodyPr wrap="square" rtlCol="0">
            <a:spAutoFit/>
          </a:bodyPr>
          <a:lstStyle/>
          <a:p>
            <a:r>
              <a:rPr lang="en-US" sz="1600" dirty="0"/>
              <a:t>So the food industry is turning to a new technology to help quash the spread of food-borne illness: blockchain.</a:t>
            </a:r>
          </a:p>
          <a:p>
            <a:endParaRPr lang="en-US" sz="1600" dirty="0"/>
          </a:p>
          <a:p>
            <a:r>
              <a:rPr lang="en-US" sz="1600" dirty="0"/>
              <a:t>While it has become a buzzword as the basis of cryptocurrencies such as Bitcoin, blockchain is a 10-year-old technology that’s being put to work in the grocery business. It has the capability of identifying the source of a food item suspected in an outbreak faster, food safety experts say. Right now, it can take several weeks to track down where a food item became contaminated. Sometimes, that information is not traceable at all.</a:t>
            </a:r>
          </a:p>
          <a:p>
            <a:endParaRPr lang="en-US" sz="1600" dirty="0"/>
          </a:p>
          <a:p>
            <a:r>
              <a:rPr lang="en-US" sz="1600" dirty="0"/>
              <a:t>Walmart is testing the technology as part of an IBM-led pilot that began last summer. Major food companies including Dole, Driscoll’s, Tyson Foods, Unilever and Kroger are also in the program.</a:t>
            </a:r>
          </a:p>
          <a:p>
            <a:endParaRPr lang="en-US" sz="1600" dirty="0"/>
          </a:p>
          <a:p>
            <a:r>
              <a:rPr lang="en-US" sz="1600" dirty="0"/>
              <a:t>It’s still new. There are 45,000 items in a traditional supermarket, and it takes time for the $700 billion grocery business to adopt a new supply chain tool, even one that’s billed as solving big problems.</a:t>
            </a:r>
          </a:p>
          <a:p>
            <a:endParaRPr lang="en-US" sz="1600" dirty="0"/>
          </a:p>
          <a:p>
            <a:r>
              <a:rPr lang="en-US" sz="1600" dirty="0"/>
              <a:t>Within the next year, with all the large companies already on board, the industry adoption in produce and fresh foods will generally be moving quickly, said Suzanne Livingston, a director in IBM’s food trust program.</a:t>
            </a:r>
          </a:p>
          <a:p>
            <a:endParaRPr lang="en-US" sz="1600" dirty="0"/>
          </a:p>
          <a:p>
            <a:r>
              <a:rPr lang="en-US" sz="1600" dirty="0"/>
              <a:t>“With every incident, we always look at the devastating results and see what would have been different,” she said. “All we need now is more companies.”</a:t>
            </a:r>
          </a:p>
          <a:p>
            <a:endParaRPr lang="en-US" sz="1600" dirty="0"/>
          </a:p>
          <a:p>
            <a:r>
              <a:rPr lang="en-US" sz="1600" dirty="0"/>
              <a:t>Blockchain provides a digital record that can’t be changed without all the parties agreeing to change it. That can create a secure and quickly accessible record of every step that a food item, say a package of sliced mangoes, has traveled along the way to the consumer’s table.</a:t>
            </a:r>
          </a:p>
        </p:txBody>
      </p:sp>
    </p:spTree>
    <p:extLst>
      <p:ext uri="{BB962C8B-B14F-4D97-AF65-F5344CB8AC3E}">
        <p14:creationId xmlns:p14="http://schemas.microsoft.com/office/powerpoint/2010/main" val="50274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2492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The US government is reportedly trying to persuade allies to stop using Huawei equipment”, The Verge, November 23, 2018. </a:t>
            </a:r>
            <a:r>
              <a:rPr lang="en-US" sz="1800" dirty="0">
                <a:hlinkClick r:id="rId2"/>
              </a:rPr>
              <a:t>https://www.theverge.com/2018/11/23/18108649/us-government-huawei-ban-allies-use-subsidies</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189037"/>
            <a:ext cx="9677400" cy="6247864"/>
          </a:xfrm>
          <a:prstGeom prst="rect">
            <a:avLst/>
          </a:prstGeom>
          <a:noFill/>
        </p:spPr>
        <p:txBody>
          <a:bodyPr wrap="square" rtlCol="0">
            <a:spAutoFit/>
          </a:bodyPr>
          <a:lstStyle/>
          <a:p>
            <a:pPr fontAlgn="auto"/>
            <a:r>
              <a:rPr lang="en-US" sz="1600" dirty="0"/>
              <a:t>The US government is attempting to persuade allies to stop using Huawei equipment due to security fears, according to a report in the </a:t>
            </a:r>
            <a:r>
              <a:rPr lang="en-US" sz="1600" i="1" dirty="0">
                <a:hlinkClick r:id="rId3"/>
              </a:rPr>
              <a:t>Wall Street Journal</a:t>
            </a:r>
            <a:r>
              <a:rPr lang="en-US" sz="1600" dirty="0"/>
              <a:t>. Sources claim that US government officials have met with counterparts in Germany, Japan, and Italy, and are reportedly considering offering financial incentives to countries who opt not to use equipment from the Chinese manufacturer.</a:t>
            </a:r>
          </a:p>
          <a:p>
            <a:pPr fontAlgn="auto"/>
            <a:endParaRPr lang="en-US" sz="1600" dirty="0"/>
          </a:p>
          <a:p>
            <a:pPr fontAlgn="auto"/>
            <a:r>
              <a:rPr lang="en-US" sz="1600" dirty="0"/>
              <a:t>Already this year the US has </a:t>
            </a:r>
            <a:r>
              <a:rPr lang="en-US" sz="1600" dirty="0">
                <a:hlinkClick r:id="rId4"/>
              </a:rPr>
              <a:t>banned government use of Huawei-made equipment</a:t>
            </a:r>
            <a:r>
              <a:rPr lang="en-US" sz="1600" dirty="0"/>
              <a:t> and refuses to let retail stores on military bases </a:t>
            </a:r>
            <a:r>
              <a:rPr lang="en-US" sz="1600" dirty="0">
                <a:hlinkClick r:id="rId5"/>
              </a:rPr>
              <a:t>sell Huawei handsets</a:t>
            </a:r>
            <a:r>
              <a:rPr lang="en-US" sz="1600" dirty="0"/>
              <a:t>. However, there are now fears that US military bases located overseas could be made vulnerable to hacking attempts if their internet traffic travels over commercial networks in other countries built using Huawei hardware. The roll-out of new 5G networks also adds additional security concerns.</a:t>
            </a:r>
          </a:p>
          <a:p>
            <a:pPr fontAlgn="auto"/>
            <a:endParaRPr lang="en-US" sz="1600" dirty="0"/>
          </a:p>
          <a:p>
            <a:pPr fontAlgn="auto"/>
            <a:r>
              <a:rPr lang="en-US" sz="1600" dirty="0"/>
              <a:t>Although worries about the use of Chinese-made telecom equipment predate the current administration, the souring of relations with China and an ongoing trade war spearheaded by President Trump have increased cybersecurity fears. Although Huawei maintains that it operates </a:t>
            </a:r>
            <a:r>
              <a:rPr lang="en-US" sz="1600" dirty="0">
                <a:hlinkClick r:id="rId6"/>
              </a:rPr>
              <a:t>independently from its government</a:t>
            </a:r>
            <a:r>
              <a:rPr lang="en-US" sz="1600" dirty="0"/>
              <a:t>, one senator claimed earlier this year that the company “</a:t>
            </a:r>
            <a:r>
              <a:rPr lang="en-US" sz="1600" dirty="0">
                <a:hlinkClick r:id="rId7"/>
              </a:rPr>
              <a:t>is effectively an arm of the Chinese government</a:t>
            </a:r>
            <a:r>
              <a:rPr lang="en-US" sz="1600" dirty="0"/>
              <a:t>.” The heads of the FBI, CIA and NSA have all </a:t>
            </a:r>
            <a:r>
              <a:rPr lang="en-US" sz="1600" dirty="0">
                <a:hlinkClick r:id="rId8"/>
              </a:rPr>
              <a:t>warned against</a:t>
            </a:r>
            <a:r>
              <a:rPr lang="en-US" sz="1600" dirty="0"/>
              <a:t> using phones and other services made by the manufacturer.</a:t>
            </a:r>
          </a:p>
          <a:p>
            <a:pPr fontAlgn="auto"/>
            <a:endParaRPr lang="en-US" sz="1600" dirty="0"/>
          </a:p>
          <a:p>
            <a:pPr fontAlgn="auto"/>
            <a:r>
              <a:rPr lang="en-US" sz="1600" dirty="0"/>
              <a:t>Wary of these concerns, Huawei </a:t>
            </a:r>
            <a:r>
              <a:rPr lang="en-US" sz="1600" dirty="0">
                <a:hlinkClick r:id="rId9"/>
              </a:rPr>
              <a:t>opened a UK center</a:t>
            </a:r>
            <a:r>
              <a:rPr lang="en-US" sz="1600" dirty="0"/>
              <a:t> designed to check its equipment for security faults and backdoors although a government oversight board later said that this effort offered “</a:t>
            </a:r>
            <a:r>
              <a:rPr lang="en-US" sz="1600" dirty="0">
                <a:hlinkClick r:id="rId10"/>
              </a:rPr>
              <a:t>limited assurance</a:t>
            </a:r>
            <a:r>
              <a:rPr lang="en-US" sz="1600" dirty="0"/>
              <a:t>.” A similar center opened in Germany this month.</a:t>
            </a:r>
          </a:p>
          <a:p>
            <a:pPr fontAlgn="auto"/>
            <a:endParaRPr lang="en-US" sz="1600" dirty="0"/>
          </a:p>
          <a:p>
            <a:pPr fontAlgn="auto"/>
            <a:r>
              <a:rPr lang="en-US" sz="1600" dirty="0"/>
              <a:t>In a statement in response to the </a:t>
            </a:r>
            <a:r>
              <a:rPr lang="en-US" sz="1600" i="1" dirty="0"/>
              <a:t>WSJ</a:t>
            </a:r>
            <a:r>
              <a:rPr lang="en-US" sz="1600" dirty="0"/>
              <a:t> article, Huawei expressed its surprise and said it was concerned about reported efforts to influence US allies. “If a government’s behavior extends beyond its jurisdiction,” it said, “such activity should not be encouraged.”</a:t>
            </a:r>
          </a:p>
        </p:txBody>
      </p:sp>
    </p:spTree>
    <p:extLst>
      <p:ext uri="{BB962C8B-B14F-4D97-AF65-F5344CB8AC3E}">
        <p14:creationId xmlns:p14="http://schemas.microsoft.com/office/powerpoint/2010/main" val="320770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2492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J.Crew's website is crashing as customers try to shop Black Friday deals, and experts say it could have cost the company over $700,000 in sales”, Business Insider, November 23, 2018. </a:t>
            </a:r>
            <a:r>
              <a:rPr lang="en-US" sz="1800" dirty="0">
                <a:hlinkClick r:id="rId3"/>
              </a:rPr>
              <a:t>https://www.businessinsider.com/jcrew-website-crashes-on-black-friday-2018-11</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137185"/>
            <a:ext cx="9677400" cy="6740307"/>
          </a:xfrm>
          <a:prstGeom prst="rect">
            <a:avLst/>
          </a:prstGeom>
          <a:noFill/>
        </p:spPr>
        <p:txBody>
          <a:bodyPr wrap="square" rtlCol="0">
            <a:spAutoFit/>
          </a:bodyPr>
          <a:lstStyle/>
          <a:p>
            <a:r>
              <a:rPr lang="en-US" sz="1600" dirty="0"/>
              <a:t>A broken website on one of the biggest shopping days of the year is any retailer's worst nightmare, and unfortunately for J.Crew, it's come true.  Irate customers took to social media to complain that they were unable to complete orders while shopping Black Friday sales at </a:t>
            </a:r>
            <a:r>
              <a:rPr lang="en-US" sz="1600" dirty="0" err="1"/>
              <a:t>J.Crew.com</a:t>
            </a:r>
            <a:r>
              <a:rPr lang="en-US" sz="1600" dirty="0"/>
              <a:t>.</a:t>
            </a:r>
          </a:p>
          <a:p>
            <a:endParaRPr lang="en-US" sz="1600" dirty="0"/>
          </a:p>
          <a:p>
            <a:r>
              <a:rPr lang="en-US" sz="1600" dirty="0"/>
              <a:t>J.Crew's technical difficulties, which have lasted five hours, could have impacted around 323,000 shoppers and cost the company $775,000 in sales, according to retail aggregate </a:t>
            </a:r>
            <a:r>
              <a:rPr lang="en-US" sz="1600" dirty="0" err="1"/>
              <a:t>LovetheSales.com</a:t>
            </a:r>
            <a:r>
              <a:rPr lang="en-US" sz="1600" dirty="0"/>
              <a:t>.</a:t>
            </a:r>
          </a:p>
          <a:p>
            <a:r>
              <a:rPr lang="en-US" sz="1600" dirty="0"/>
              <a:t>"It is the worst time for this to happen - especially for a company that needs every sale it can make," Neil Saunders, managing director of </a:t>
            </a:r>
            <a:r>
              <a:rPr lang="en-US" sz="1600" dirty="0" err="1"/>
              <a:t>GlobalData</a:t>
            </a:r>
            <a:r>
              <a:rPr lang="en-US" sz="1600" dirty="0"/>
              <a:t> Retail, said.  He continued: "That said, I don't think it will have a detrimental impact over the longer term, but it will likely have cost J Crew money on one of the biggest shopping days of the year.”</a:t>
            </a:r>
          </a:p>
          <a:p>
            <a:endParaRPr lang="en-US" sz="1600" dirty="0"/>
          </a:p>
          <a:p>
            <a:r>
              <a:rPr lang="en-US" sz="1600" dirty="0"/>
              <a:t>Several customers have messaged complaints to J.Crew's helpdesk on Twitter:</a:t>
            </a:r>
          </a:p>
          <a:p>
            <a:endParaRPr lang="en-US" sz="1600" dirty="0"/>
          </a:p>
          <a:p>
            <a:r>
              <a:rPr lang="en-US" sz="1600" dirty="0"/>
              <a:t>Later on Friday afternoon, J.Crew took its website offline.</a:t>
            </a:r>
          </a:p>
          <a:p>
            <a:endParaRPr lang="en-US" sz="1600" dirty="0"/>
          </a:p>
          <a:p>
            <a:r>
              <a:rPr lang="en-US" sz="1600" dirty="0"/>
              <a:t>J.Crew is among retailers such as </a:t>
            </a:r>
            <a:r>
              <a:rPr lang="en-US" sz="1600" dirty="0">
                <a:hlinkClick r:id="rId4"/>
              </a:rPr>
              <a:t>Lululemon, Walmart, and </a:t>
            </a:r>
            <a:r>
              <a:rPr lang="en-US" sz="1600" dirty="0" err="1">
                <a:hlinkClick r:id="rId4"/>
              </a:rPr>
              <a:t>Ulta</a:t>
            </a:r>
            <a:r>
              <a:rPr lang="en-US" sz="1600" dirty="0" err="1"/>
              <a:t>who</a:t>
            </a:r>
            <a:r>
              <a:rPr lang="en-US" sz="1600" dirty="0"/>
              <a:t> have experienced problems with their websites crashing as Black Friday sales are in full swing.</a:t>
            </a:r>
          </a:p>
          <a:p>
            <a:endParaRPr lang="en-US" sz="1600" dirty="0"/>
          </a:p>
          <a:p>
            <a:r>
              <a:rPr lang="en-US" sz="1600" dirty="0"/>
              <a:t>Experts say these problems are likely due to stores not having the sufficient infrastructure to handle increased traffic online.</a:t>
            </a:r>
          </a:p>
          <a:p>
            <a:endParaRPr lang="en-US" sz="1600" dirty="0"/>
          </a:p>
          <a:p>
            <a:r>
              <a:rPr lang="en-US" sz="1600" dirty="0"/>
              <a:t>"If you have not load tested your site at five times normal traffic volumes, your site will probably fail," Bob </a:t>
            </a:r>
            <a:r>
              <a:rPr lang="en-US" sz="1600" dirty="0" err="1"/>
              <a:t>Buffone</a:t>
            </a:r>
            <a:r>
              <a:rPr lang="en-US" sz="1600" dirty="0"/>
              <a:t>, chief technology officer at web-optimization software company </a:t>
            </a:r>
            <a:r>
              <a:rPr lang="en-US" sz="1600" dirty="0" err="1"/>
              <a:t>Yottaa</a:t>
            </a:r>
            <a:r>
              <a:rPr lang="en-US" sz="1600" dirty="0"/>
              <a:t>, told </a:t>
            </a:r>
            <a:r>
              <a:rPr lang="en-US" sz="1600" dirty="0">
                <a:hlinkClick r:id="rId4"/>
              </a:rPr>
              <a:t>Business Insider's Kate Taylor</a:t>
            </a:r>
            <a:r>
              <a:rPr lang="en-US" sz="1600" dirty="0"/>
              <a:t> on Thursday.  According to Adobe Analytics, online shopping is booming this Thanksgiving and Black Friday. Online sales were up 28% on Thanksgiving Day this year and are on track to hit over $6.4 billion on Black Friday.</a:t>
            </a:r>
          </a:p>
        </p:txBody>
      </p:sp>
    </p:spTree>
    <p:extLst>
      <p:ext uri="{BB962C8B-B14F-4D97-AF65-F5344CB8AC3E}">
        <p14:creationId xmlns:p14="http://schemas.microsoft.com/office/powerpoint/2010/main" val="33350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011096" y="1383265"/>
            <a:ext cx="3765838" cy="643972"/>
          </a:xfrm>
        </p:spPr>
        <p:txBody>
          <a:bodyPr/>
          <a:lstStyle/>
          <a:p>
            <a:r>
              <a:rPr lang="en-US" dirty="0"/>
              <a:t>Chapter 17</a:t>
            </a:r>
          </a:p>
        </p:txBody>
      </p:sp>
      <p:sp>
        <p:nvSpPr>
          <p:cNvPr id="5" name="Text Placeholder 4"/>
          <p:cNvSpPr>
            <a:spLocks noGrp="1"/>
          </p:cNvSpPr>
          <p:nvPr>
            <p:ph type="body" sz="quarter" idx="12"/>
          </p:nvPr>
        </p:nvSpPr>
        <p:spPr>
          <a:xfrm>
            <a:off x="5011096" y="2169086"/>
            <a:ext cx="4397028" cy="1686951"/>
          </a:xfrm>
        </p:spPr>
        <p:txBody>
          <a:bodyPr>
            <a:normAutofit fontScale="92500"/>
          </a:bodyPr>
          <a:lstStyle/>
          <a:p>
            <a:r>
              <a:rPr lang="en-US" dirty="0">
                <a:solidFill>
                  <a:schemeClr val="tx1"/>
                </a:solidFill>
                <a:ea typeface="ＭＳ Ｐゴシック" pitchFamily="34" charset="-128"/>
              </a:rPr>
              <a:t>Information Security: barbarians at the gateway (and just about everywhere else)</a:t>
            </a:r>
            <a:endParaRPr lang="en-US" dirty="0"/>
          </a:p>
        </p:txBody>
      </p:sp>
    </p:spTree>
    <p:extLst>
      <p:ext uri="{BB962C8B-B14F-4D97-AF65-F5344CB8AC3E}">
        <p14:creationId xmlns:p14="http://schemas.microsoft.com/office/powerpoint/2010/main" val="201008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Security Breach </a:t>
            </a:r>
          </a:p>
        </p:txBody>
      </p:sp>
      <p:sp>
        <p:nvSpPr>
          <p:cNvPr id="3" name="Content Placeholder 2"/>
          <p:cNvSpPr>
            <a:spLocks noGrp="1"/>
          </p:cNvSpPr>
          <p:nvPr>
            <p:ph idx="1"/>
          </p:nvPr>
        </p:nvSpPr>
        <p:spPr>
          <a:xfrm>
            <a:off x="604838" y="1189037"/>
            <a:ext cx="8866187" cy="4787900"/>
          </a:xfrm>
        </p:spPr>
        <p:txBody>
          <a:bodyPr/>
          <a:lstStyle/>
          <a:p>
            <a:r>
              <a:rPr lang="en-US" dirty="0"/>
              <a:t>Factors that can amplify a firm’s vulnerability of a breach:</a:t>
            </a:r>
          </a:p>
          <a:p>
            <a:pPr lvl="1"/>
            <a:r>
              <a:rPr lang="en-US" dirty="0"/>
              <a:t>Personnel issues </a:t>
            </a:r>
          </a:p>
          <a:p>
            <a:pPr lvl="1"/>
            <a:r>
              <a:rPr lang="en-US" dirty="0"/>
              <a:t>Technology problems </a:t>
            </a:r>
          </a:p>
          <a:p>
            <a:pPr lvl="1"/>
            <a:r>
              <a:rPr lang="en-US" dirty="0"/>
              <a:t>Procedural factors</a:t>
            </a:r>
          </a:p>
          <a:p>
            <a:pPr lvl="1"/>
            <a:r>
              <a:rPr lang="en-US" dirty="0"/>
              <a:t>Operational issues </a:t>
            </a:r>
          </a:p>
          <a:p>
            <a:r>
              <a:rPr lang="en-US" dirty="0"/>
              <a:t>Constant vigilance regarding security needs to be:</a:t>
            </a:r>
          </a:p>
          <a:p>
            <a:pPr lvl="1"/>
            <a:r>
              <a:rPr lang="en-US" dirty="0"/>
              <a:t>Part of one’s individual skill set.</a:t>
            </a:r>
          </a:p>
          <a:p>
            <a:pPr lvl="1"/>
            <a:r>
              <a:rPr lang="en-US" dirty="0"/>
              <a:t>A key component in an organization’s culture.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911" y="5700715"/>
            <a:ext cx="5405191" cy="1812922"/>
          </a:xfrm>
          <a:prstGeom prst="rect">
            <a:avLst/>
          </a:prstGeom>
        </p:spPr>
      </p:pic>
    </p:spTree>
    <p:extLst>
      <p:ext uri="{BB962C8B-B14F-4D97-AF65-F5344CB8AC3E}">
        <p14:creationId xmlns:p14="http://schemas.microsoft.com/office/powerpoint/2010/main" val="93955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207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Mon, Nov 26,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4938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MITR Term Project</a:t>
            </a:r>
          </a:p>
          <a:p>
            <a:pPr lvl="1" eaLnBrk="1" hangingPunct="1">
              <a:lnSpc>
                <a:spcPct val="80000"/>
              </a:lnSpc>
            </a:pPr>
            <a:r>
              <a:rPr lang="en-US" altLang="en-US" sz="2000" dirty="0">
                <a:solidFill>
                  <a:srgbClr val="FF0000"/>
                </a:solidFill>
                <a:ea typeface="ＭＳ Ｐゴシック" panose="020B0600070205080204" pitchFamily="34" charset="-128"/>
              </a:rPr>
              <a:t>Finish the Entire Project</a:t>
            </a:r>
            <a:r>
              <a:rPr lang="en-US" altLang="en-US" dirty="0">
                <a:solidFill>
                  <a:srgbClr val="FF0000"/>
                </a:solidFill>
                <a:ea typeface="ＭＳ Ｐゴシック" panose="020B0600070205080204" pitchFamily="34" charset="-128"/>
              </a:rPr>
              <a:t> </a:t>
            </a:r>
          </a:p>
          <a:p>
            <a:pPr lvl="1" eaLnBrk="1" hangingPunct="1">
              <a:lnSpc>
                <a:spcPct val="80000"/>
              </a:lnSpc>
            </a:pPr>
            <a:r>
              <a:rPr lang="en-US" sz="2000" dirty="0">
                <a:solidFill>
                  <a:srgbClr val="FF0000"/>
                </a:solidFill>
                <a:ea typeface="ＭＳ Ｐゴシック" panose="020B0600070205080204" pitchFamily="34" charset="-128"/>
              </a:rPr>
              <a:t>Final Presentations on Dec 6 and Dec 10</a:t>
            </a:r>
          </a:p>
          <a:p>
            <a:pPr lvl="1" eaLnBrk="1" hangingPunct="1">
              <a:lnSpc>
                <a:spcPct val="80000"/>
              </a:lnSpc>
            </a:pPr>
            <a:r>
              <a:rPr lang="en-US" sz="2000" dirty="0">
                <a:solidFill>
                  <a:srgbClr val="FF0000"/>
                </a:solidFill>
                <a:ea typeface="ＭＳ Ｐゴシック" panose="020B0600070205080204" pitchFamily="34" charset="-128"/>
              </a:rPr>
              <a:t>All Teams Submit Final Reports on Dec 10</a:t>
            </a:r>
          </a:p>
          <a:p>
            <a:pPr lvl="1" eaLnBrk="1" hangingPunct="1">
              <a:lnSpc>
                <a:spcPct val="80000"/>
              </a:lnSpc>
            </a:pPr>
            <a:r>
              <a:rPr lang="en-US" sz="2000" dirty="0">
                <a:solidFill>
                  <a:srgbClr val="FF0000"/>
                </a:solidFill>
                <a:ea typeface="ＭＳ Ｐゴシック" panose="020B0600070205080204" pitchFamily="34" charset="-128"/>
              </a:rPr>
              <a:t>All Students Grade and Rank all Presentations by Dec 11</a:t>
            </a:r>
          </a:p>
          <a:p>
            <a:pPr lvl="1" eaLnBrk="1" hangingPunct="1">
              <a:lnSpc>
                <a:spcPct val="80000"/>
              </a:lnSpc>
            </a:pPr>
            <a:r>
              <a:rPr lang="en-US" sz="2000" dirty="0">
                <a:solidFill>
                  <a:srgbClr val="FF0000"/>
                </a:solidFill>
                <a:ea typeface="ＭＳ Ｐゴシック" panose="020B0600070205080204" pitchFamily="34" charset="-128"/>
              </a:rPr>
              <a:t>All Students Complete Peer Evaluations of Their Team by Dec 11</a:t>
            </a:r>
            <a:endParaRPr lang="en-US" altLang="en-US" sz="2400" dirty="0">
              <a:solidFill>
                <a:schemeClr val="tx1"/>
              </a:solidFill>
              <a:ea typeface="ＭＳ Ｐゴシック" panose="020B0600070205080204" pitchFamily="34" charset="-128"/>
            </a:endParaRPr>
          </a:p>
          <a:p>
            <a:r>
              <a:rPr lang="en-US" altLang="en-US" sz="2400" dirty="0">
                <a:solidFill>
                  <a:schemeClr val="tx1"/>
                </a:solidFill>
                <a:ea typeface="ＭＳ Ｐゴシック" panose="020B0600070205080204" pitchFamily="34" charset="-128"/>
              </a:rPr>
              <a:t>Draft Reports/Schedule Change</a:t>
            </a:r>
          </a:p>
          <a:p>
            <a:pPr lvl="1"/>
            <a:r>
              <a:rPr lang="en-US" altLang="en-US" sz="2200" dirty="0">
                <a:solidFill>
                  <a:schemeClr val="tx1"/>
                </a:solidFill>
                <a:ea typeface="ＭＳ Ｐゴシック" panose="020B0600070205080204" pitchFamily="34" charset="-128"/>
              </a:rPr>
              <a:t>Monday December 3 – No Case, Working Session</a:t>
            </a:r>
          </a:p>
          <a:p>
            <a:r>
              <a:rPr lang="en-US" altLang="en-US" sz="2400" dirty="0">
                <a:solidFill>
                  <a:schemeClr val="tx1"/>
                </a:solidFill>
                <a:ea typeface="ＭＳ Ｐゴシック" panose="020B0600070205080204" pitchFamily="34" charset="-128"/>
              </a:rPr>
              <a:t>Final Exam Review – Tuesday December 11 – Interest?</a:t>
            </a:r>
          </a:p>
          <a:p>
            <a:pPr lvl="1"/>
            <a:r>
              <a:rPr lang="en-US" altLang="en-US" sz="2200" dirty="0">
                <a:solidFill>
                  <a:schemeClr val="tx1"/>
                </a:solidFill>
                <a:ea typeface="ＭＳ Ｐゴシック" panose="020B0600070205080204" pitchFamily="34" charset="-128"/>
              </a:rPr>
              <a:t>4:30 – 6:30, Room TBD</a:t>
            </a:r>
          </a:p>
          <a:p>
            <a:r>
              <a:rPr lang="en-US" altLang="en-US" sz="2400" dirty="0">
                <a:solidFill>
                  <a:schemeClr val="tx1"/>
                </a:solidFill>
                <a:ea typeface="ＭＳ Ｐゴシック" panose="020B0600070205080204" pitchFamily="34" charset="-128"/>
              </a:rPr>
              <a:t>Current Events</a:t>
            </a:r>
          </a:p>
          <a:p>
            <a:r>
              <a:rPr lang="en-US" altLang="en-US" sz="2400" dirty="0">
                <a:solidFill>
                  <a:schemeClr val="tx1"/>
                </a:solidFill>
                <a:ea typeface="ＭＳ Ｐゴシック" panose="020B0600070205080204" pitchFamily="34" charset="-128"/>
              </a:rPr>
              <a:t>Target Case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12763"/>
            <a:ext cx="8866187" cy="1473200"/>
          </a:xfrm>
        </p:spPr>
        <p:txBody>
          <a:bodyPr/>
          <a:lstStyle/>
          <a:p>
            <a:r>
              <a:rPr lang="en-US" sz="4000" dirty="0"/>
              <a:t>Taking Action as an Organization</a:t>
            </a:r>
          </a:p>
        </p:txBody>
      </p:sp>
      <p:sp>
        <p:nvSpPr>
          <p:cNvPr id="3" name="Content Placeholder 2"/>
          <p:cNvSpPr>
            <a:spLocks noGrp="1"/>
          </p:cNvSpPr>
          <p:nvPr>
            <p:ph idx="1"/>
          </p:nvPr>
        </p:nvSpPr>
        <p:spPr>
          <a:xfrm>
            <a:off x="504507" y="1391131"/>
            <a:ext cx="9071610" cy="5970106"/>
          </a:xfrm>
        </p:spPr>
        <p:txBody>
          <a:bodyPr>
            <a:normAutofit fontScale="92500" lnSpcReduction="10000"/>
          </a:bodyPr>
          <a:lstStyle/>
          <a:p>
            <a:r>
              <a:rPr lang="en-US" dirty="0"/>
              <a:t>Follow frameworks, standards, and compliance.</a:t>
            </a:r>
          </a:p>
          <a:p>
            <a:pPr lvl="1"/>
            <a:r>
              <a:rPr lang="en-US" dirty="0"/>
              <a:t>ISO27k or ISO 27000 series: Establishing, operating, maintaining, and improving an Information Security Management System.</a:t>
            </a:r>
          </a:p>
          <a:p>
            <a:pPr lvl="1"/>
            <a:r>
              <a:rPr lang="en-US" dirty="0"/>
              <a:t>Compliance requirements: Legal or professionally binding steps that must be taken.</a:t>
            </a:r>
          </a:p>
          <a:p>
            <a:r>
              <a:rPr lang="en-US" dirty="0"/>
              <a:t>Education, audit, and enforcement.</a:t>
            </a:r>
          </a:p>
          <a:p>
            <a:pPr lvl="1"/>
            <a:r>
              <a:rPr lang="en-US" dirty="0"/>
              <a:t>Functions of research and development:</a:t>
            </a:r>
          </a:p>
          <a:p>
            <a:pPr lvl="2"/>
            <a:r>
              <a:rPr lang="en-US" dirty="0"/>
              <a:t>Understanding emerging threats and updating security techniques.</a:t>
            </a:r>
          </a:p>
          <a:p>
            <a:pPr lvl="2"/>
            <a:r>
              <a:rPr lang="en-US" dirty="0"/>
              <a:t>Working on broader governance issues.</a:t>
            </a:r>
          </a:p>
          <a:p>
            <a:pPr lvl="1"/>
            <a:r>
              <a:rPr lang="en-US" dirty="0"/>
              <a:t>Employees should:</a:t>
            </a:r>
          </a:p>
          <a:p>
            <a:pPr lvl="2"/>
            <a:r>
              <a:rPr lang="en-US" dirty="0"/>
              <a:t>Know a firm’s policies and be regularly trained.</a:t>
            </a:r>
          </a:p>
          <a:p>
            <a:pPr lvl="2"/>
            <a:r>
              <a:rPr lang="en-US" dirty="0"/>
              <a:t>Understand the penalties for failing to meet their obligations.</a:t>
            </a:r>
          </a:p>
          <a:p>
            <a:pPr lvl="1"/>
            <a:r>
              <a:rPr lang="en-US" dirty="0"/>
              <a:t>Audits: Real-time monitoring of usage: announced and surprise.</a:t>
            </a:r>
          </a:p>
          <a:p>
            <a:endParaRPr lang="en-US" dirty="0"/>
          </a:p>
        </p:txBody>
      </p:sp>
    </p:spTree>
    <p:extLst>
      <p:ext uri="{BB962C8B-B14F-4D97-AF65-F5344CB8AC3E}">
        <p14:creationId xmlns:p14="http://schemas.microsoft.com/office/powerpoint/2010/main" val="140096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normAutofit/>
          </a:bodyPr>
          <a:lstStyle/>
          <a:p>
            <a:r>
              <a:rPr lang="en-US" sz="4000" dirty="0"/>
              <a:t>How protected?</a:t>
            </a:r>
          </a:p>
        </p:txBody>
      </p:sp>
      <p:sp>
        <p:nvSpPr>
          <p:cNvPr id="3" name="Content Placeholder 2"/>
          <p:cNvSpPr>
            <a:spLocks noGrp="1"/>
          </p:cNvSpPr>
          <p:nvPr>
            <p:ph idx="1"/>
          </p:nvPr>
        </p:nvSpPr>
        <p:spPr>
          <a:xfrm>
            <a:off x="669925" y="1646237"/>
            <a:ext cx="8866187" cy="4787900"/>
          </a:xfrm>
        </p:spPr>
        <p:txBody>
          <a:bodyPr/>
          <a:lstStyle/>
          <a:p>
            <a:r>
              <a:rPr lang="en-US" dirty="0"/>
              <a:t>Firms should avoid:</a:t>
            </a:r>
          </a:p>
          <a:p>
            <a:pPr lvl="1"/>
            <a:r>
              <a:rPr lang="en-US" dirty="0"/>
              <a:t>Spending money targeting unlikely exploits.</a:t>
            </a:r>
          </a:p>
          <a:p>
            <a:pPr lvl="1"/>
            <a:r>
              <a:rPr lang="en-US" dirty="0"/>
              <a:t>Underinvesting in methods to thwart common infiltration techniques.</a:t>
            </a:r>
          </a:p>
          <a:p>
            <a:r>
              <a:rPr lang="en-US" dirty="0"/>
              <a:t>Risk assessment team: Consider vulnerabilities and countermeasure investments.</a:t>
            </a:r>
          </a:p>
          <a:p>
            <a:r>
              <a:rPr lang="en-US" dirty="0"/>
              <a:t>Lobbying for legislation that imposes severe penalties on crooks helps: </a:t>
            </a:r>
          </a:p>
          <a:p>
            <a:pPr lvl="1"/>
            <a:r>
              <a:rPr lang="en-US" dirty="0"/>
              <a:t>Raise adversary costs.</a:t>
            </a:r>
          </a:p>
          <a:p>
            <a:pPr lvl="1"/>
            <a:r>
              <a:rPr lang="en-US" dirty="0"/>
              <a:t>Lower one’s likelihood of becoming a victim.</a:t>
            </a:r>
          </a:p>
        </p:txBody>
      </p:sp>
    </p:spTree>
    <p:extLst>
      <p:ext uri="{BB962C8B-B14F-4D97-AF65-F5344CB8AC3E}">
        <p14:creationId xmlns:p14="http://schemas.microsoft.com/office/powerpoint/2010/main" val="761261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Technology’s Role</a:t>
            </a:r>
          </a:p>
        </p:txBody>
      </p:sp>
      <p:sp>
        <p:nvSpPr>
          <p:cNvPr id="3" name="Content Placeholder 2"/>
          <p:cNvSpPr>
            <a:spLocks noGrp="1"/>
          </p:cNvSpPr>
          <p:nvPr>
            <p:ph idx="1"/>
          </p:nvPr>
        </p:nvSpPr>
        <p:spPr>
          <a:xfrm>
            <a:off x="504507" y="1589568"/>
            <a:ext cx="9224995" cy="6225747"/>
          </a:xfrm>
        </p:spPr>
        <p:txBody>
          <a:bodyPr>
            <a:normAutofit/>
          </a:bodyPr>
          <a:lstStyle/>
          <a:p>
            <a:r>
              <a:rPr lang="en-US" dirty="0"/>
              <a:t>Patches: Software updates that plug existing holes</a:t>
            </a:r>
          </a:p>
          <a:p>
            <a:r>
              <a:rPr lang="en-US" dirty="0"/>
              <a:t>Lock down hardware:</a:t>
            </a:r>
          </a:p>
          <a:p>
            <a:pPr lvl="1"/>
            <a:r>
              <a:rPr lang="en-US" dirty="0"/>
              <a:t>Prevent unapproved software installation.</a:t>
            </a:r>
          </a:p>
          <a:p>
            <a:pPr lvl="1"/>
            <a:r>
              <a:rPr lang="en-US" dirty="0"/>
              <a:t>Force file saving to hardened, backed-up, and monitored servers.</a:t>
            </a:r>
          </a:p>
          <a:p>
            <a:pPr lvl="1"/>
            <a:r>
              <a:rPr lang="en-US" dirty="0"/>
              <a:t>Reimage hard drives of end-user PCs.</a:t>
            </a:r>
          </a:p>
          <a:p>
            <a:pPr lvl="1"/>
            <a:r>
              <a:rPr lang="en-US" dirty="0"/>
              <a:t>Disable boot capability of removable media.</a:t>
            </a:r>
          </a:p>
          <a:p>
            <a:pPr lvl="1"/>
            <a:r>
              <a:rPr lang="en-US" dirty="0"/>
              <a:t>Prevent Wi-Fi use and require VPN encryption for network transmissions. </a:t>
            </a:r>
          </a:p>
        </p:txBody>
      </p:sp>
    </p:spTree>
    <p:extLst>
      <p:ext uri="{BB962C8B-B14F-4D97-AF65-F5344CB8AC3E}">
        <p14:creationId xmlns:p14="http://schemas.microsoft.com/office/powerpoint/2010/main" val="2160098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Technology’s Role</a:t>
            </a:r>
          </a:p>
        </p:txBody>
      </p:sp>
      <p:sp>
        <p:nvSpPr>
          <p:cNvPr id="3" name="Content Placeholder 2"/>
          <p:cNvSpPr>
            <a:spLocks noGrp="1"/>
          </p:cNvSpPr>
          <p:nvPr>
            <p:ph idx="1"/>
          </p:nvPr>
        </p:nvSpPr>
        <p:spPr>
          <a:xfrm>
            <a:off x="504507" y="1589568"/>
            <a:ext cx="9224995" cy="6225747"/>
          </a:xfrm>
        </p:spPr>
        <p:txBody>
          <a:bodyPr>
            <a:normAutofit/>
          </a:bodyPr>
          <a:lstStyle/>
          <a:p>
            <a:r>
              <a:rPr lang="en-US" dirty="0"/>
              <a:t>Lock down networks:</a:t>
            </a:r>
          </a:p>
          <a:p>
            <a:pPr lvl="1"/>
            <a:r>
              <a:rPr lang="en-US" b="1" dirty="0">
                <a:solidFill>
                  <a:schemeClr val="accent6">
                    <a:lumMod val="75000"/>
                  </a:schemeClr>
                </a:solidFill>
              </a:rPr>
              <a:t>Firewalls:</a:t>
            </a:r>
            <a:r>
              <a:rPr lang="en-US" dirty="0"/>
              <a:t> Control network traffic, block unauthorized traffic.</a:t>
            </a:r>
          </a:p>
          <a:p>
            <a:pPr lvl="1"/>
            <a:r>
              <a:rPr lang="en-US" b="1" dirty="0">
                <a:solidFill>
                  <a:schemeClr val="accent6">
                    <a:lumMod val="75000"/>
                  </a:schemeClr>
                </a:solidFill>
              </a:rPr>
              <a:t>Intrusion detection systems:</a:t>
            </a:r>
            <a:r>
              <a:rPr lang="en-US" dirty="0"/>
              <a:t> Monitor network use for hacking attempts and take preventive action.</a:t>
            </a:r>
          </a:p>
          <a:p>
            <a:pPr lvl="1"/>
            <a:r>
              <a:rPr lang="en-US" b="1" dirty="0">
                <a:solidFill>
                  <a:schemeClr val="accent6">
                    <a:lumMod val="75000"/>
                  </a:schemeClr>
                </a:solidFill>
              </a:rPr>
              <a:t>Honeypots:</a:t>
            </a:r>
            <a:r>
              <a:rPr lang="en-US" dirty="0"/>
              <a:t> Tempting, bogus targets meant to lure hackers.</a:t>
            </a:r>
          </a:p>
          <a:p>
            <a:pPr lvl="1"/>
            <a:r>
              <a:rPr lang="en-US" b="1" dirty="0">
                <a:solidFill>
                  <a:schemeClr val="accent6">
                    <a:lumMod val="75000"/>
                  </a:schemeClr>
                </a:solidFill>
              </a:rPr>
              <a:t>Blacklists:</a:t>
            </a:r>
            <a:r>
              <a:rPr lang="en-US" dirty="0"/>
              <a:t> Deny the entry of specific IP addresses and other entities.</a:t>
            </a:r>
            <a:endParaRPr lang="en-US" b="1" dirty="0"/>
          </a:p>
          <a:p>
            <a:pPr lvl="1"/>
            <a:r>
              <a:rPr lang="en-US" b="1" dirty="0">
                <a:solidFill>
                  <a:schemeClr val="accent6">
                    <a:lumMod val="75000"/>
                  </a:schemeClr>
                </a:solidFill>
              </a:rPr>
              <a:t>Whitelists:</a:t>
            </a:r>
            <a:r>
              <a:rPr lang="en-US" dirty="0"/>
              <a:t> Permit communication only with approved entities or in an approved manner.</a:t>
            </a:r>
          </a:p>
          <a:p>
            <a:endParaRPr lang="en-US" dirty="0"/>
          </a:p>
        </p:txBody>
      </p:sp>
    </p:spTree>
    <p:extLst>
      <p:ext uri="{BB962C8B-B14F-4D97-AF65-F5344CB8AC3E}">
        <p14:creationId xmlns:p14="http://schemas.microsoft.com/office/powerpoint/2010/main" val="1525378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Technology’s role</a:t>
            </a:r>
          </a:p>
        </p:txBody>
      </p:sp>
      <p:sp>
        <p:nvSpPr>
          <p:cNvPr id="3" name="Content Placeholder 2"/>
          <p:cNvSpPr>
            <a:spLocks noGrp="1"/>
          </p:cNvSpPr>
          <p:nvPr>
            <p:ph idx="1"/>
          </p:nvPr>
        </p:nvSpPr>
        <p:spPr>
          <a:xfrm>
            <a:off x="504507" y="1589568"/>
            <a:ext cx="9071610" cy="5634121"/>
          </a:xfrm>
        </p:spPr>
        <p:txBody>
          <a:bodyPr>
            <a:normAutofit/>
          </a:bodyPr>
          <a:lstStyle/>
          <a:p>
            <a:r>
              <a:rPr lang="en-US" dirty="0"/>
              <a:t>Lock down partners:</a:t>
            </a:r>
          </a:p>
          <a:p>
            <a:pPr lvl="1"/>
            <a:r>
              <a:rPr lang="en-US" dirty="0"/>
              <a:t>Insist on partner firms being compliant with security guidelines and audit them regularly.</a:t>
            </a:r>
          </a:p>
          <a:p>
            <a:pPr lvl="1"/>
            <a:r>
              <a:rPr lang="en-US" dirty="0"/>
              <a:t>Use access controls to control data access on a need-to-know basis.</a:t>
            </a:r>
          </a:p>
          <a:p>
            <a:pPr lvl="1"/>
            <a:r>
              <a:rPr lang="en-US" dirty="0"/>
              <a:t>Use recording, monitoring, and auditing to hunt for patterns of abuse.</a:t>
            </a:r>
          </a:p>
          <a:p>
            <a:pPr lvl="1"/>
            <a:r>
              <a:rPr lang="en-US" dirty="0"/>
              <a:t>Maintain multiple administrators to jointly control key systems.</a:t>
            </a:r>
          </a:p>
          <a:p>
            <a:r>
              <a:rPr lang="en-US" dirty="0"/>
              <a:t>Lock down systems: Audit for SQL injection and other application exploits.</a:t>
            </a:r>
          </a:p>
        </p:txBody>
      </p:sp>
    </p:spTree>
    <p:extLst>
      <p:ext uri="{BB962C8B-B14F-4D97-AF65-F5344CB8AC3E}">
        <p14:creationId xmlns:p14="http://schemas.microsoft.com/office/powerpoint/2010/main" val="127563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2" y="-512763"/>
            <a:ext cx="8866187" cy="1473200"/>
          </a:xfrm>
        </p:spPr>
        <p:txBody>
          <a:bodyPr/>
          <a:lstStyle/>
          <a:p>
            <a:r>
              <a:rPr lang="en-US" sz="4000" dirty="0"/>
              <a:t>Technology’s role</a:t>
            </a:r>
          </a:p>
        </p:txBody>
      </p:sp>
      <p:sp>
        <p:nvSpPr>
          <p:cNvPr id="3" name="Content Placeholder 2"/>
          <p:cNvSpPr>
            <a:spLocks noGrp="1"/>
          </p:cNvSpPr>
          <p:nvPr>
            <p:ph idx="1"/>
          </p:nvPr>
        </p:nvSpPr>
        <p:spPr>
          <a:xfrm>
            <a:off x="693102" y="1574716"/>
            <a:ext cx="9071610" cy="5634121"/>
          </a:xfrm>
        </p:spPr>
        <p:txBody>
          <a:bodyPr>
            <a:normAutofit/>
          </a:bodyPr>
          <a:lstStyle/>
          <a:p>
            <a:r>
              <a:rPr lang="en-US" dirty="0"/>
              <a:t>Have failure and recovery plans:</a:t>
            </a:r>
          </a:p>
          <a:p>
            <a:pPr lvl="1"/>
            <a:r>
              <a:rPr lang="en-US" dirty="0"/>
              <a:t>Employ recovery mechanisms to regain control if key administrators are incapacitated or uncooperative.</a:t>
            </a:r>
          </a:p>
          <a:p>
            <a:pPr lvl="1"/>
            <a:r>
              <a:rPr lang="en-US" dirty="0"/>
              <a:t>Broad awareness reduces organizational stigma in coming forward.</a:t>
            </a:r>
          </a:p>
          <a:p>
            <a:pPr lvl="1"/>
            <a:r>
              <a:rPr lang="en-US" dirty="0"/>
              <a:t>Share knowledge on hacking techniques with technology partners.</a:t>
            </a:r>
          </a:p>
        </p:txBody>
      </p:sp>
      <p:pic>
        <p:nvPicPr>
          <p:cNvPr id="4" name="Picture 3"/>
          <p:cNvPicPr>
            <a:picLocks noChangeAspect="1"/>
          </p:cNvPicPr>
          <p:nvPr/>
        </p:nvPicPr>
        <p:blipFill>
          <a:blip r:embed="rId2" cstate="print"/>
          <a:stretch>
            <a:fillRect/>
          </a:stretch>
        </p:blipFill>
        <p:spPr>
          <a:xfrm>
            <a:off x="5891626" y="4758824"/>
            <a:ext cx="3949286" cy="2632857"/>
          </a:xfrm>
          <a:prstGeom prst="rect">
            <a:avLst/>
          </a:prstGeom>
        </p:spPr>
      </p:pic>
    </p:spTree>
    <p:extLst>
      <p:ext uri="{BB962C8B-B14F-4D97-AF65-F5344CB8AC3E}">
        <p14:creationId xmlns:p14="http://schemas.microsoft.com/office/powerpoint/2010/main" val="253090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604838" y="-512763"/>
            <a:ext cx="8866187" cy="1473200"/>
          </a:xfrm>
        </p:spPr>
        <p:txBody>
          <a:bodyPr/>
          <a:lstStyle/>
          <a:p>
            <a:r>
              <a:rPr lang="en-US" altLang="en-US" sz="3600" dirty="0"/>
              <a:t>Protecting Information Resources - Risk</a:t>
            </a:r>
          </a:p>
        </p:txBody>
      </p:sp>
      <p:sp>
        <p:nvSpPr>
          <p:cNvPr id="40964" name="Rectangle 3"/>
          <p:cNvSpPr>
            <a:spLocks noGrp="1" noChangeArrowheads="1"/>
          </p:cNvSpPr>
          <p:nvPr>
            <p:ph type="body" idx="1"/>
          </p:nvPr>
        </p:nvSpPr>
        <p:spPr>
          <a:xfrm>
            <a:off x="696911" y="1511935"/>
            <a:ext cx="8686801" cy="5879747"/>
          </a:xfrm>
        </p:spPr>
        <p:txBody>
          <a:bodyPr/>
          <a:lstStyle/>
          <a:p>
            <a:pPr>
              <a:lnSpc>
                <a:spcPct val="90000"/>
              </a:lnSpc>
            </a:pPr>
            <a:r>
              <a:rPr lang="en-US" altLang="en-US" sz="2400" b="1" dirty="0">
                <a:solidFill>
                  <a:srgbClr val="FF0000"/>
                </a:solidFill>
              </a:rPr>
              <a:t>Risk</a:t>
            </a:r>
            <a:r>
              <a:rPr lang="en-US" altLang="en-US" sz="2400" b="1" dirty="0"/>
              <a:t>.</a:t>
            </a:r>
            <a:r>
              <a:rPr lang="en-US" altLang="en-US" sz="2400" dirty="0"/>
              <a:t> The probability that a threat will impact an information resource.</a:t>
            </a:r>
          </a:p>
          <a:p>
            <a:pPr>
              <a:lnSpc>
                <a:spcPct val="90000"/>
              </a:lnSpc>
            </a:pPr>
            <a:r>
              <a:rPr lang="en-US" altLang="en-US" sz="2400" b="1" dirty="0">
                <a:solidFill>
                  <a:srgbClr val="FF0000"/>
                </a:solidFill>
              </a:rPr>
              <a:t>Risk management</a:t>
            </a:r>
            <a:r>
              <a:rPr lang="en-US" altLang="en-US" sz="2400" b="1" dirty="0"/>
              <a:t>.</a:t>
            </a:r>
            <a:r>
              <a:rPr lang="en-US" altLang="en-US" sz="2400" dirty="0"/>
              <a:t> To identify, control and minimize the impact of threats.</a:t>
            </a:r>
          </a:p>
          <a:p>
            <a:pPr>
              <a:lnSpc>
                <a:spcPct val="90000"/>
              </a:lnSpc>
            </a:pPr>
            <a:r>
              <a:rPr lang="en-US" altLang="en-US" sz="2400" b="1" dirty="0">
                <a:solidFill>
                  <a:srgbClr val="FF0000"/>
                </a:solidFill>
              </a:rPr>
              <a:t>Risk analysis</a:t>
            </a:r>
            <a:r>
              <a:rPr lang="en-US" altLang="en-US" sz="2400" b="1" dirty="0"/>
              <a:t>.</a:t>
            </a:r>
            <a:r>
              <a:rPr lang="en-US" altLang="en-US" sz="2400" dirty="0"/>
              <a:t> To assess the value of each asset being protected, estimate the probability it might be compromised, and compare the probable costs of it being compromised with the cost of protecting it.</a:t>
            </a:r>
          </a:p>
          <a:p>
            <a:pPr>
              <a:lnSpc>
                <a:spcPct val="90000"/>
              </a:lnSpc>
            </a:pPr>
            <a:r>
              <a:rPr lang="en-US" altLang="en-US" sz="2400" b="1" dirty="0">
                <a:solidFill>
                  <a:srgbClr val="FF0000"/>
                </a:solidFill>
              </a:rPr>
              <a:t>Risk mitigation</a:t>
            </a:r>
            <a:r>
              <a:rPr lang="en-US" altLang="en-US" sz="2400" dirty="0">
                <a:solidFill>
                  <a:srgbClr val="FF0000"/>
                </a:solidFill>
              </a:rPr>
              <a:t> </a:t>
            </a:r>
            <a:r>
              <a:rPr lang="en-US" altLang="en-US" sz="2400" dirty="0"/>
              <a:t>is when the organization takes concrete actions against risk. It has two functions:</a:t>
            </a:r>
          </a:p>
        </p:txBody>
      </p:sp>
    </p:spTree>
    <p:extLst>
      <p:ext uri="{BB962C8B-B14F-4D97-AF65-F5344CB8AC3E}">
        <p14:creationId xmlns:p14="http://schemas.microsoft.com/office/powerpoint/2010/main" val="4016083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B965-0337-A248-951B-5043BEA3C785}"/>
              </a:ext>
            </a:extLst>
          </p:cNvPr>
          <p:cNvSpPr>
            <a:spLocks noGrp="1"/>
          </p:cNvSpPr>
          <p:nvPr>
            <p:ph type="ctrTitle"/>
          </p:nvPr>
        </p:nvSpPr>
        <p:spPr/>
        <p:txBody>
          <a:bodyPr/>
          <a:lstStyle/>
          <a:p>
            <a:r>
              <a:rPr lang="en-US" dirty="0"/>
              <a:t>Cyber Breach at Target</a:t>
            </a:r>
          </a:p>
        </p:txBody>
      </p:sp>
      <p:pic>
        <p:nvPicPr>
          <p:cNvPr id="10" name="Picture 9">
            <a:extLst>
              <a:ext uri="{FF2B5EF4-FFF2-40B4-BE49-F238E27FC236}">
                <a16:creationId xmlns:a16="http://schemas.microsoft.com/office/drawing/2014/main" id="{196388B0-3B19-2044-B4A1-B49202409E15}"/>
              </a:ext>
            </a:extLst>
          </p:cNvPr>
          <p:cNvPicPr>
            <a:picLocks noChangeAspect="1"/>
          </p:cNvPicPr>
          <p:nvPr/>
        </p:nvPicPr>
        <p:blipFill>
          <a:blip r:embed="rId3"/>
          <a:stretch>
            <a:fillRect/>
          </a:stretch>
        </p:blipFill>
        <p:spPr>
          <a:xfrm>
            <a:off x="3378993" y="655637"/>
            <a:ext cx="3322638" cy="3322638"/>
          </a:xfrm>
          <a:prstGeom prst="rect">
            <a:avLst/>
          </a:prstGeom>
        </p:spPr>
      </p:pic>
    </p:spTree>
    <p:extLst>
      <p:ext uri="{BB962C8B-B14F-4D97-AF65-F5344CB8AC3E}">
        <p14:creationId xmlns:p14="http://schemas.microsoft.com/office/powerpoint/2010/main" val="743271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What do you think of the cybersecurity organizational structure at Target? What were the strengths and weaknesses?</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41617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What do you think of the cybersecurity organizational structure at Target? What were the strengths and weaknesses?</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The company had lots of systems in place</a:t>
            </a:r>
          </a:p>
          <a:p>
            <a:r>
              <a:rPr lang="en-US" dirty="0"/>
              <a:t>Segmentation was an issue</a:t>
            </a:r>
          </a:p>
          <a:p>
            <a:r>
              <a:rPr lang="en-US" dirty="0"/>
              <a:t>Board oversight and feedback seemed limited</a:t>
            </a:r>
          </a:p>
          <a:p>
            <a:r>
              <a:rPr lang="en-US" dirty="0"/>
              <a:t>There was nothing glaringly wrong that would have raised alarms</a:t>
            </a:r>
          </a:p>
          <a:p>
            <a:r>
              <a:rPr lang="en-US" dirty="0"/>
              <a:t>Compliance does not equal preparedness</a:t>
            </a:r>
          </a:p>
          <a:p>
            <a:endParaRPr lang="en-US" dirty="0"/>
          </a:p>
          <a:p>
            <a:endParaRPr lang="en-US" dirty="0"/>
          </a:p>
          <a:p>
            <a:endParaRPr lang="en-US" dirty="0"/>
          </a:p>
        </p:txBody>
      </p:sp>
    </p:spTree>
    <p:extLst>
      <p:ext uri="{BB962C8B-B14F-4D97-AF65-F5344CB8AC3E}">
        <p14:creationId xmlns:p14="http://schemas.microsoft.com/office/powerpoint/2010/main" val="948847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Randomly Assigned </a:t>
            </a:r>
            <a:br>
              <a:rPr lang="en-US" altLang="en-US" sz="3200" dirty="0"/>
            </a:br>
            <a:r>
              <a:rPr lang="en-US" altLang="en-US" sz="3200" dirty="0"/>
              <a:t>Final Presentation Schedule</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5700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Thursday Dec 6</a:t>
            </a:r>
          </a:p>
          <a:p>
            <a:pPr lvl="1" eaLnBrk="1" hangingPunct="1">
              <a:lnSpc>
                <a:spcPct val="80000"/>
              </a:lnSpc>
            </a:pPr>
            <a:r>
              <a:rPr lang="en-US" altLang="en-US" sz="2200" dirty="0">
                <a:solidFill>
                  <a:schemeClr val="tx1"/>
                </a:solidFill>
                <a:ea typeface="ＭＳ Ｐゴシック" panose="020B0600070205080204" pitchFamily="34" charset="-128"/>
              </a:rPr>
              <a:t>Team 5</a:t>
            </a:r>
          </a:p>
          <a:p>
            <a:pPr lvl="1" eaLnBrk="1" hangingPunct="1">
              <a:lnSpc>
                <a:spcPct val="80000"/>
              </a:lnSpc>
            </a:pPr>
            <a:r>
              <a:rPr lang="en-US" altLang="en-US" sz="2200" dirty="0">
                <a:solidFill>
                  <a:schemeClr val="tx1"/>
                </a:solidFill>
                <a:ea typeface="ＭＳ Ｐゴシック" panose="020B0600070205080204" pitchFamily="34" charset="-128"/>
              </a:rPr>
              <a:t>Team 2</a:t>
            </a:r>
          </a:p>
          <a:p>
            <a:pPr lvl="1" eaLnBrk="1" hangingPunct="1">
              <a:lnSpc>
                <a:spcPct val="80000"/>
              </a:lnSpc>
            </a:pPr>
            <a:r>
              <a:rPr lang="en-US" altLang="en-US" sz="2200" dirty="0">
                <a:solidFill>
                  <a:schemeClr val="tx1"/>
                </a:solidFill>
                <a:ea typeface="ＭＳ Ｐゴシック" panose="020B0600070205080204" pitchFamily="34" charset="-128"/>
              </a:rPr>
              <a:t>Team 4</a:t>
            </a:r>
          </a:p>
          <a:p>
            <a:pPr eaLnBrk="1" hangingPunct="1">
              <a:lnSpc>
                <a:spcPct val="80000"/>
              </a:lnSpc>
            </a:pPr>
            <a:r>
              <a:rPr lang="en-US" altLang="en-US" sz="2400" dirty="0">
                <a:solidFill>
                  <a:schemeClr val="tx1"/>
                </a:solidFill>
                <a:ea typeface="ＭＳ Ｐゴシック" panose="020B0600070205080204" pitchFamily="34" charset="-128"/>
              </a:rPr>
              <a:t>Monday Dec 10</a:t>
            </a:r>
          </a:p>
          <a:p>
            <a:pPr lvl="1" eaLnBrk="1" hangingPunct="1">
              <a:lnSpc>
                <a:spcPct val="80000"/>
              </a:lnSpc>
            </a:pPr>
            <a:r>
              <a:rPr lang="en-US" altLang="en-US" dirty="0">
                <a:solidFill>
                  <a:schemeClr val="tx1"/>
                </a:solidFill>
                <a:ea typeface="ＭＳ Ｐゴシック" panose="020B0600070205080204" pitchFamily="34" charset="-128"/>
              </a:rPr>
              <a:t>Team 3</a:t>
            </a:r>
          </a:p>
          <a:p>
            <a:pPr lvl="1" eaLnBrk="1" hangingPunct="1">
              <a:lnSpc>
                <a:spcPct val="80000"/>
              </a:lnSpc>
            </a:pPr>
            <a:r>
              <a:rPr lang="en-US" altLang="en-US" dirty="0">
                <a:solidFill>
                  <a:schemeClr val="tx1"/>
                </a:solidFill>
                <a:ea typeface="ＭＳ Ｐゴシック" panose="020B0600070205080204" pitchFamily="34" charset="-128"/>
              </a:rPr>
              <a:t>Team 1</a:t>
            </a:r>
          </a:p>
          <a:p>
            <a:pPr lvl="1" eaLnBrk="1" hangingPunct="1">
              <a:lnSpc>
                <a:spcPct val="80000"/>
              </a:lnSpc>
            </a:pPr>
            <a:r>
              <a:rPr lang="en-US" altLang="en-US" dirty="0">
                <a:solidFill>
                  <a:schemeClr val="tx1"/>
                </a:solidFill>
                <a:ea typeface="ＭＳ Ｐゴシック" panose="020B0600070205080204" pitchFamily="34" charset="-128"/>
              </a:rPr>
              <a:t>Team 6</a:t>
            </a:r>
            <a:endParaRPr lang="en-US" altLang="en-US" sz="1800" dirty="0">
              <a:ea typeface="ＭＳ Ｐゴシック" panose="020B0600070205080204" pitchFamily="34" charset="-128"/>
            </a:endParaRPr>
          </a:p>
        </p:txBody>
      </p:sp>
      <p:sp>
        <p:nvSpPr>
          <p:cNvPr id="2" name="TextBox 1">
            <a:extLst>
              <a:ext uri="{FF2B5EF4-FFF2-40B4-BE49-F238E27FC236}">
                <a16:creationId xmlns:a16="http://schemas.microsoft.com/office/drawing/2014/main" id="{D93BFDA5-4F34-49C0-A454-BAF9A33DD8AE}"/>
              </a:ext>
            </a:extLst>
          </p:cNvPr>
          <p:cNvSpPr txBox="1"/>
          <p:nvPr/>
        </p:nvSpPr>
        <p:spPr>
          <a:xfrm>
            <a:off x="5116512" y="1570037"/>
            <a:ext cx="4354513" cy="5632311"/>
          </a:xfrm>
          <a:prstGeom prst="rect">
            <a:avLst/>
          </a:prstGeom>
          <a:noFill/>
        </p:spPr>
        <p:txBody>
          <a:bodyPr wrap="square" rtlCol="0">
            <a:spAutoFit/>
          </a:bodyPr>
          <a:lstStyle/>
          <a:p>
            <a:r>
              <a:rPr lang="en-US" b="1" u="sng" dirty="0">
                <a:solidFill>
                  <a:srgbClr val="00B050"/>
                </a:solidFill>
              </a:rPr>
              <a:t>Invite your Clients to </a:t>
            </a:r>
            <a:r>
              <a:rPr lang="en-US" dirty="0">
                <a:solidFill>
                  <a:srgbClr val="00B050"/>
                </a:solidFill>
              </a:rPr>
              <a:t>attend your class presentation and any or all of the other presentations on the two days.  </a:t>
            </a:r>
          </a:p>
          <a:p>
            <a:endParaRPr lang="en-US" dirty="0">
              <a:solidFill>
                <a:srgbClr val="00B050"/>
              </a:solidFill>
            </a:endParaRPr>
          </a:p>
          <a:p>
            <a:r>
              <a:rPr lang="en-US" b="1" u="sng" dirty="0">
                <a:solidFill>
                  <a:srgbClr val="00B050"/>
                </a:solidFill>
              </a:rPr>
              <a:t>In Addition</a:t>
            </a:r>
            <a:r>
              <a:rPr lang="en-US" dirty="0">
                <a:solidFill>
                  <a:srgbClr val="00B050"/>
                </a:solidFill>
              </a:rPr>
              <a:t>, offer to present in a longer format (~ 1 hour) at the Client’s Location or on a Video Link to the Client’s Location.</a:t>
            </a:r>
          </a:p>
          <a:p>
            <a:endParaRPr lang="en-US" dirty="0">
              <a:solidFill>
                <a:srgbClr val="00B050"/>
              </a:solidFill>
            </a:endParaRPr>
          </a:p>
          <a:p>
            <a:r>
              <a:rPr lang="en-US" b="1" u="sng" dirty="0">
                <a:solidFill>
                  <a:srgbClr val="00B050"/>
                </a:solidFill>
              </a:rPr>
              <a:t>If your Client cannot attend the day scheduled</a:t>
            </a:r>
            <a:r>
              <a:rPr lang="en-US" b="1" dirty="0">
                <a:solidFill>
                  <a:srgbClr val="00B050"/>
                </a:solidFill>
              </a:rPr>
              <a:t>, </a:t>
            </a:r>
            <a:r>
              <a:rPr lang="en-US" dirty="0">
                <a:solidFill>
                  <a:srgbClr val="00B050"/>
                </a:solidFill>
              </a:rPr>
              <a:t>but could on the other day, let us know and we will try to accommodate.</a:t>
            </a:r>
          </a:p>
          <a:p>
            <a:endParaRPr lang="en-US" dirty="0">
              <a:solidFill>
                <a:srgbClr val="00B050"/>
              </a:solidFill>
            </a:endParaRPr>
          </a:p>
          <a:p>
            <a:r>
              <a:rPr lang="en-US" b="1" u="sng" dirty="0">
                <a:solidFill>
                  <a:srgbClr val="00B050"/>
                </a:solidFill>
              </a:rPr>
              <a:t>Presentations will be 15 minutes long</a:t>
            </a:r>
            <a:r>
              <a:rPr lang="en-US" dirty="0">
                <a:solidFill>
                  <a:srgbClr val="00B050"/>
                </a:solidFill>
              </a:rPr>
              <a:t> with 5 minutes for Q&amp;A.  Time will be monitored and you will be given visual warnings at 3, 2, 1 minutes respectively.</a:t>
            </a:r>
          </a:p>
          <a:p>
            <a:endParaRPr lang="en-US" b="1" u="sng" dirty="0">
              <a:solidFill>
                <a:srgbClr val="00B050"/>
              </a:solidFill>
            </a:endParaRPr>
          </a:p>
          <a:p>
            <a:endParaRPr lang="en-US" b="1" u="sng" dirty="0">
              <a:solidFill>
                <a:srgbClr val="00B050"/>
              </a:solidFill>
            </a:endParaRPr>
          </a:p>
        </p:txBody>
      </p:sp>
    </p:spTree>
    <p:extLst>
      <p:ext uri="{BB962C8B-B14F-4D97-AF65-F5344CB8AC3E}">
        <p14:creationId xmlns:p14="http://schemas.microsoft.com/office/powerpoint/2010/main" val="4589302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What might have contributed to the lack of action on the FireEye alerts?</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21759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What might have contributed to the lack of action on the FireEye alerts?</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Too many alerts?</a:t>
            </a:r>
          </a:p>
          <a:p>
            <a:r>
              <a:rPr lang="en-US" dirty="0"/>
              <a:t>Do all alerts require investigation?</a:t>
            </a:r>
          </a:p>
          <a:p>
            <a:r>
              <a:rPr lang="en-US" dirty="0"/>
              <a:t>Was the cybersecurity team complacent?</a:t>
            </a:r>
          </a:p>
        </p:txBody>
      </p:sp>
    </p:spTree>
    <p:extLst>
      <p:ext uri="{BB962C8B-B14F-4D97-AF65-F5344CB8AC3E}">
        <p14:creationId xmlns:p14="http://schemas.microsoft.com/office/powerpoint/2010/main" val="64061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What do you make of the fact that the CEO was not informed for three days after the FBI alert?</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91356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What do you make of the fact that the CEO was not informed for three days after the FBI alert?</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Issues with the chain of command </a:t>
            </a:r>
          </a:p>
          <a:p>
            <a:r>
              <a:rPr lang="en-US" dirty="0"/>
              <a:t>Issues with accountability</a:t>
            </a:r>
          </a:p>
          <a:p>
            <a:r>
              <a:rPr lang="en-US" dirty="0"/>
              <a:t>Issues with preparedness</a:t>
            </a:r>
          </a:p>
        </p:txBody>
      </p:sp>
    </p:spTree>
    <p:extLst>
      <p:ext uri="{BB962C8B-B14F-4D97-AF65-F5344CB8AC3E}">
        <p14:creationId xmlns:p14="http://schemas.microsoft.com/office/powerpoint/2010/main" val="3223816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What could Target have done better in the post-breach period?</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32655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What could Target have done better in the post-breach period?</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Unclear whether they stuck to a response plan, or even had one in the first place</a:t>
            </a:r>
          </a:p>
          <a:p>
            <a:r>
              <a:rPr lang="en-US" dirty="0"/>
              <a:t>Had a point person for the response</a:t>
            </a:r>
          </a:p>
          <a:p>
            <a:r>
              <a:rPr lang="en-US" dirty="0"/>
              <a:t>Identified the real risk to the company</a:t>
            </a:r>
          </a:p>
          <a:p>
            <a:endParaRPr lang="en-US" dirty="0"/>
          </a:p>
        </p:txBody>
      </p:sp>
    </p:spTree>
    <p:extLst>
      <p:ext uri="{BB962C8B-B14F-4D97-AF65-F5344CB8AC3E}">
        <p14:creationId xmlns:p14="http://schemas.microsoft.com/office/powerpoint/2010/main" val="360238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Where were Target’s main missteps once they knew of the breach?</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3285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Where were Target’s main missteps once they knew of the breach?</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A pattern of communication mishaps</a:t>
            </a:r>
          </a:p>
          <a:p>
            <a:r>
              <a:rPr lang="en-US" dirty="0"/>
              <a:t>Should’ve thought more seriously about closing stores after receiving the FBI alert</a:t>
            </a:r>
          </a:p>
          <a:p>
            <a:r>
              <a:rPr lang="en-US" dirty="0"/>
              <a:t>Was there a plan for alerting consumers whose information was stolen? </a:t>
            </a:r>
          </a:p>
          <a:p>
            <a:r>
              <a:rPr lang="en-US" dirty="0"/>
              <a:t>Response all goes back to the incident response plan, or lack thereof</a:t>
            </a:r>
          </a:p>
          <a:p>
            <a:endParaRPr lang="en-US" dirty="0"/>
          </a:p>
        </p:txBody>
      </p:sp>
    </p:spTree>
    <p:extLst>
      <p:ext uri="{BB962C8B-B14F-4D97-AF65-F5344CB8AC3E}">
        <p14:creationId xmlns:p14="http://schemas.microsoft.com/office/powerpoint/2010/main" val="2936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To what extent would the CEO be held accountable for the failure?</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738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To what extent would the CEO be held accountable for the failure?</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The CEO can’t, and shouldn’t, have ownership of cybersecurity</a:t>
            </a:r>
          </a:p>
          <a:p>
            <a:r>
              <a:rPr lang="en-US" dirty="0" err="1"/>
              <a:t>Steinhafel</a:t>
            </a:r>
            <a:r>
              <a:rPr lang="en-US" dirty="0"/>
              <a:t> isn’t responsible for day-to-day cybersecurity, but for serious breaches he should be held accountable</a:t>
            </a:r>
          </a:p>
          <a:p>
            <a:r>
              <a:rPr lang="en-US" dirty="0"/>
              <a:t>In the end, the buck stops with the CEO</a:t>
            </a:r>
          </a:p>
          <a:p>
            <a:r>
              <a:rPr lang="en-US" dirty="0"/>
              <a:t>Case-by-case question of how central cybersecurity is to a business model</a:t>
            </a:r>
          </a:p>
          <a:p>
            <a:endParaRPr lang="en-US" dirty="0"/>
          </a:p>
        </p:txBody>
      </p:sp>
    </p:spTree>
    <p:extLst>
      <p:ext uri="{BB962C8B-B14F-4D97-AF65-F5344CB8AC3E}">
        <p14:creationId xmlns:p14="http://schemas.microsoft.com/office/powerpoint/2010/main" val="1263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077912" y="83996"/>
            <a:ext cx="8231646" cy="1259946"/>
          </a:xfrm>
        </p:spPr>
        <p:txBody>
          <a:bodyPr/>
          <a:lstStyle/>
          <a:p>
            <a:r>
              <a:rPr lang="en-US" altLang="en-US" sz="3200" dirty="0"/>
              <a:t>Managing IT Resources ITWS 4310-01</a:t>
            </a:r>
            <a:br>
              <a:rPr lang="en-US" altLang="en-US" sz="3200" dirty="0"/>
            </a:br>
            <a:r>
              <a:rPr lang="en-US" altLang="en-US" sz="3200" dirty="0"/>
              <a:t>Term Project Final Presentations</a:t>
            </a:r>
          </a:p>
        </p:txBody>
      </p:sp>
      <p:sp>
        <p:nvSpPr>
          <p:cNvPr id="8196" name="Rectangle 3"/>
          <p:cNvSpPr>
            <a:spLocks noGrp="1" noChangeArrowheads="1"/>
          </p:cNvSpPr>
          <p:nvPr>
            <p:ph type="body" idx="1"/>
          </p:nvPr>
        </p:nvSpPr>
        <p:spPr>
          <a:xfrm>
            <a:off x="849312" y="1930893"/>
            <a:ext cx="8763000" cy="4592144"/>
          </a:xfrm>
        </p:spPr>
        <p:txBody>
          <a:bodyPr/>
          <a:lstStyle/>
          <a:p>
            <a:pPr>
              <a:lnSpc>
                <a:spcPct val="80000"/>
              </a:lnSpc>
            </a:pPr>
            <a:r>
              <a:rPr lang="en-US" altLang="en-US" sz="3086" dirty="0"/>
              <a:t>10-15 minutes for presentation and demo</a:t>
            </a:r>
          </a:p>
          <a:p>
            <a:pPr>
              <a:lnSpc>
                <a:spcPct val="80000"/>
              </a:lnSpc>
            </a:pPr>
            <a:r>
              <a:rPr lang="en-US" altLang="en-US" sz="3086" dirty="0"/>
              <a:t>5 minutes for Q&amp;A</a:t>
            </a:r>
          </a:p>
          <a:p>
            <a:pPr>
              <a:lnSpc>
                <a:spcPct val="80000"/>
              </a:lnSpc>
            </a:pPr>
            <a:r>
              <a:rPr lang="en-US" altLang="en-US" sz="3086" dirty="0"/>
              <a:t>All team members present and participating</a:t>
            </a:r>
          </a:p>
          <a:p>
            <a:pPr>
              <a:lnSpc>
                <a:spcPct val="80000"/>
              </a:lnSpc>
            </a:pPr>
            <a:r>
              <a:rPr lang="en-US" altLang="en-US" sz="3086" dirty="0"/>
              <a:t>Business Attire</a:t>
            </a:r>
          </a:p>
          <a:p>
            <a:pPr>
              <a:lnSpc>
                <a:spcPct val="80000"/>
              </a:lnSpc>
            </a:pPr>
            <a:r>
              <a:rPr lang="en-US" altLang="en-US" sz="3086" dirty="0"/>
              <a:t>Invite Clients to Presentation</a:t>
            </a:r>
          </a:p>
          <a:p>
            <a:pPr>
              <a:lnSpc>
                <a:spcPct val="80000"/>
              </a:lnSpc>
            </a:pPr>
            <a:r>
              <a:rPr lang="en-US" altLang="en-US" sz="3086" dirty="0"/>
              <a:t>All students grade and rank other presentations</a:t>
            </a:r>
          </a:p>
        </p:txBody>
      </p:sp>
    </p:spTree>
    <p:extLst>
      <p:ext uri="{BB962C8B-B14F-4D97-AF65-F5344CB8AC3E}">
        <p14:creationId xmlns:p14="http://schemas.microsoft.com/office/powerpoint/2010/main" val="132589606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To what extent would you hold Target’s board accountable for the company’s vulnerability?</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46513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To what extent would you hold Target’s board accountable for the company’s vulnerability?</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The company had reasonable policies and procedures in place</a:t>
            </a:r>
          </a:p>
          <a:p>
            <a:r>
              <a:rPr lang="en-US" dirty="0"/>
              <a:t>External auditors and organizations certified that Target was compliant with industry standards</a:t>
            </a:r>
          </a:p>
          <a:p>
            <a:r>
              <a:rPr lang="en-US" dirty="0"/>
              <a:t>It’s the responsibility of the management team</a:t>
            </a:r>
          </a:p>
          <a:p>
            <a:r>
              <a:rPr lang="en-US" dirty="0"/>
              <a:t>Cannot eliminate cyber-breach risk</a:t>
            </a:r>
          </a:p>
          <a:p>
            <a:r>
              <a:rPr lang="en-US" dirty="0"/>
              <a:t>It’s a very complex business—Target got unlucky</a:t>
            </a:r>
          </a:p>
        </p:txBody>
      </p:sp>
      <p:sp>
        <p:nvSpPr>
          <p:cNvPr id="4" name="TextBox 3">
            <a:extLst>
              <a:ext uri="{FF2B5EF4-FFF2-40B4-BE49-F238E27FC236}">
                <a16:creationId xmlns:a16="http://schemas.microsoft.com/office/drawing/2014/main" id="{5D03EBA8-0163-AD46-B686-654BA61231BE}"/>
              </a:ext>
            </a:extLst>
          </p:cNvPr>
          <p:cNvSpPr txBox="1"/>
          <p:nvPr/>
        </p:nvSpPr>
        <p:spPr>
          <a:xfrm>
            <a:off x="2675731" y="1117115"/>
            <a:ext cx="4724400" cy="584775"/>
          </a:xfrm>
          <a:prstGeom prst="rect">
            <a:avLst/>
          </a:prstGeom>
          <a:noFill/>
        </p:spPr>
        <p:txBody>
          <a:bodyPr wrap="square" rtlCol="0">
            <a:spAutoFit/>
          </a:bodyPr>
          <a:lstStyle/>
          <a:p>
            <a:r>
              <a:rPr lang="en-US" sz="3200" dirty="0"/>
              <a:t>Low or No Accountability</a:t>
            </a:r>
          </a:p>
        </p:txBody>
      </p:sp>
    </p:spTree>
    <p:extLst>
      <p:ext uri="{BB962C8B-B14F-4D97-AF65-F5344CB8AC3E}">
        <p14:creationId xmlns:p14="http://schemas.microsoft.com/office/powerpoint/2010/main" val="10690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334963"/>
            <a:ext cx="8866187" cy="1473200"/>
          </a:xfrm>
        </p:spPr>
        <p:txBody>
          <a:bodyPr/>
          <a:lstStyle/>
          <a:p>
            <a:r>
              <a:rPr lang="en-US" sz="3200" dirty="0"/>
              <a:t>To what extent would you hold Target’s board accountable for the company’s vulnerability?</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Unclear whether the board had ever defined or discussed cyber-risk and the board’s role in overseeing it</a:t>
            </a:r>
          </a:p>
          <a:p>
            <a:r>
              <a:rPr lang="en-US" dirty="0"/>
              <a:t>Whatever the procedures in place, this clearly was a major violation. Reputational risk is huge</a:t>
            </a:r>
          </a:p>
          <a:p>
            <a:r>
              <a:rPr lang="en-US" dirty="0"/>
              <a:t>Did not put the right people in place</a:t>
            </a:r>
          </a:p>
          <a:p>
            <a:r>
              <a:rPr lang="en-US" dirty="0"/>
              <a:t>The board needed to be aware of the threat landscape</a:t>
            </a:r>
          </a:p>
          <a:p>
            <a:r>
              <a:rPr lang="en-US" dirty="0"/>
              <a:t>Reactionary response</a:t>
            </a:r>
          </a:p>
          <a:p>
            <a:r>
              <a:rPr lang="en-US" dirty="0"/>
              <a:t>Weaknesses in breach reporting and notifications</a:t>
            </a:r>
          </a:p>
          <a:p>
            <a:endParaRPr lang="en-US" dirty="0"/>
          </a:p>
        </p:txBody>
      </p:sp>
      <p:sp>
        <p:nvSpPr>
          <p:cNvPr id="4" name="TextBox 3">
            <a:extLst>
              <a:ext uri="{FF2B5EF4-FFF2-40B4-BE49-F238E27FC236}">
                <a16:creationId xmlns:a16="http://schemas.microsoft.com/office/drawing/2014/main" id="{5D03EBA8-0163-AD46-B686-654BA61231BE}"/>
              </a:ext>
            </a:extLst>
          </p:cNvPr>
          <p:cNvSpPr txBox="1"/>
          <p:nvPr/>
        </p:nvSpPr>
        <p:spPr>
          <a:xfrm>
            <a:off x="2179240" y="1138237"/>
            <a:ext cx="5717381" cy="584775"/>
          </a:xfrm>
          <a:prstGeom prst="rect">
            <a:avLst/>
          </a:prstGeom>
          <a:noFill/>
        </p:spPr>
        <p:txBody>
          <a:bodyPr wrap="square" rtlCol="0">
            <a:spAutoFit/>
          </a:bodyPr>
          <a:lstStyle/>
          <a:p>
            <a:r>
              <a:rPr lang="en-US" sz="3200" dirty="0"/>
              <a:t>Medium to High Accountability</a:t>
            </a:r>
          </a:p>
        </p:txBody>
      </p:sp>
    </p:spTree>
    <p:extLst>
      <p:ext uri="{BB962C8B-B14F-4D97-AF65-F5344CB8AC3E}">
        <p14:creationId xmlns:p14="http://schemas.microsoft.com/office/powerpoint/2010/main" val="734913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If you were a member of the Target board, what would you do in the wake of the breach? What changes would you advocate?</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19189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If you were a member of the Target board, what would you do in the wake of the breach? What changes would you advocate?</a:t>
            </a:r>
          </a:p>
        </p:txBody>
      </p:sp>
      <p:sp>
        <p:nvSpPr>
          <p:cNvPr id="3" name="Content Placeholder 2">
            <a:extLst>
              <a:ext uri="{FF2B5EF4-FFF2-40B4-BE49-F238E27FC236}">
                <a16:creationId xmlns:a16="http://schemas.microsoft.com/office/drawing/2014/main" id="{D17F73DE-5E01-7A48-B7DD-F76005579B81}"/>
              </a:ext>
            </a:extLst>
          </p:cNvPr>
          <p:cNvSpPr>
            <a:spLocks noGrp="1"/>
          </p:cNvSpPr>
          <p:nvPr>
            <p:ph idx="1"/>
          </p:nvPr>
        </p:nvSpPr>
        <p:spPr/>
        <p:txBody>
          <a:bodyPr/>
          <a:lstStyle/>
          <a:p>
            <a:r>
              <a:rPr lang="en-US" dirty="0"/>
              <a:t>Location of cybersecurity monitoring on the Board</a:t>
            </a:r>
          </a:p>
          <a:p>
            <a:r>
              <a:rPr lang="en-US" dirty="0"/>
              <a:t>Proper leadership</a:t>
            </a:r>
          </a:p>
          <a:p>
            <a:r>
              <a:rPr lang="en-US" dirty="0"/>
              <a:t>Push for additional independent verification</a:t>
            </a:r>
          </a:p>
          <a:p>
            <a:r>
              <a:rPr lang="en-US" dirty="0"/>
              <a:t>Solidify an incident response plan</a:t>
            </a:r>
          </a:p>
          <a:p>
            <a:r>
              <a:rPr lang="en-US" dirty="0"/>
              <a:t>Regularly engage outside cybersecurity experts</a:t>
            </a:r>
          </a:p>
        </p:txBody>
      </p:sp>
    </p:spTree>
    <p:extLst>
      <p:ext uri="{BB962C8B-B14F-4D97-AF65-F5344CB8AC3E}">
        <p14:creationId xmlns:p14="http://schemas.microsoft.com/office/powerpoint/2010/main" val="1730751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a:xfrm>
            <a:off x="604838" y="1239837"/>
            <a:ext cx="8866187" cy="1473200"/>
          </a:xfrm>
        </p:spPr>
        <p:txBody>
          <a:bodyPr/>
          <a:lstStyle/>
          <a:p>
            <a:r>
              <a:rPr lang="en-US" sz="3200" dirty="0"/>
              <a:t>What is your diagnosis of the breach at Target—was Target particularly vulnerable or simply unlucky?  Be sure to give examples and a full explanation to back up your opinion.</a:t>
            </a:r>
          </a:p>
        </p:txBody>
      </p:sp>
    </p:spTree>
    <p:extLst>
      <p:ext uri="{BB962C8B-B14F-4D97-AF65-F5344CB8AC3E}">
        <p14:creationId xmlns:p14="http://schemas.microsoft.com/office/powerpoint/2010/main" val="165272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What is your diagnosis of the breach at Target—was Target particularly vulnerable or simply unlucky?  </a:t>
            </a:r>
          </a:p>
        </p:txBody>
      </p:sp>
      <p:sp>
        <p:nvSpPr>
          <p:cNvPr id="4" name="Content Placeholder 3">
            <a:extLst>
              <a:ext uri="{FF2B5EF4-FFF2-40B4-BE49-F238E27FC236}">
                <a16:creationId xmlns:a16="http://schemas.microsoft.com/office/drawing/2014/main" id="{DEC5FE08-E72F-7C43-BB36-4579DF6EFF83}"/>
              </a:ext>
            </a:extLst>
          </p:cNvPr>
          <p:cNvSpPr>
            <a:spLocks noGrp="1"/>
          </p:cNvSpPr>
          <p:nvPr>
            <p:ph idx="1"/>
          </p:nvPr>
        </p:nvSpPr>
        <p:spPr/>
        <p:txBody>
          <a:bodyPr/>
          <a:lstStyle/>
          <a:p>
            <a:endParaRPr lang="en-US" dirty="0"/>
          </a:p>
          <a:p>
            <a:r>
              <a:rPr lang="en-US" dirty="0">
                <a:solidFill>
                  <a:srgbClr val="000000"/>
                </a:solidFill>
                <a:cs typeface="ＭＳ Ｐゴシック" pitchFamily="-109" charset="-128"/>
              </a:rPr>
              <a:t>Management accountability</a:t>
            </a:r>
          </a:p>
          <a:p>
            <a:r>
              <a:rPr lang="en-US" dirty="0">
                <a:solidFill>
                  <a:srgbClr val="000000"/>
                </a:solidFill>
                <a:cs typeface="ＭＳ Ｐゴシック" pitchFamily="-109" charset="-128"/>
              </a:rPr>
              <a:t>Board accountability</a:t>
            </a:r>
          </a:p>
          <a:p>
            <a:r>
              <a:rPr lang="en-US" dirty="0">
                <a:solidFill>
                  <a:srgbClr val="000000"/>
                </a:solidFill>
                <a:cs typeface="ＭＳ Ｐゴシック" pitchFamily="-109" charset="-128"/>
              </a:rPr>
              <a:t>Internal control weaknesses</a:t>
            </a:r>
            <a:endParaRPr lang="en-US" dirty="0"/>
          </a:p>
          <a:p>
            <a:r>
              <a:rPr lang="en-US" dirty="0">
                <a:solidFill>
                  <a:srgbClr val="000000"/>
                </a:solidFill>
                <a:cs typeface="ＭＳ Ｐゴシック" pitchFamily="-109" charset="-128"/>
              </a:rPr>
              <a:t>Lack of responsiveness to warnings</a:t>
            </a:r>
          </a:p>
          <a:p>
            <a:r>
              <a:rPr lang="en-US" dirty="0">
                <a:solidFill>
                  <a:srgbClr val="000000"/>
                </a:solidFill>
                <a:cs typeface="ＭＳ Ｐゴシック" pitchFamily="-109" charset="-128"/>
              </a:rPr>
              <a:t>Managing third-party vendor risk</a:t>
            </a:r>
          </a:p>
          <a:p>
            <a:r>
              <a:rPr lang="en-US" dirty="0">
                <a:solidFill>
                  <a:srgbClr val="000000"/>
                </a:solidFill>
                <a:cs typeface="ＭＳ Ｐゴシック" pitchFamily="-109" charset="-128"/>
              </a:rPr>
              <a:t>Management did not understand the risks associated</a:t>
            </a:r>
          </a:p>
        </p:txBody>
      </p:sp>
      <p:sp>
        <p:nvSpPr>
          <p:cNvPr id="3" name="TextBox 2">
            <a:extLst>
              <a:ext uri="{FF2B5EF4-FFF2-40B4-BE49-F238E27FC236}">
                <a16:creationId xmlns:a16="http://schemas.microsoft.com/office/drawing/2014/main" id="{7D40A45C-DE81-9A4A-9584-457288BE5436}"/>
              </a:ext>
            </a:extLst>
          </p:cNvPr>
          <p:cNvSpPr txBox="1"/>
          <p:nvPr/>
        </p:nvSpPr>
        <p:spPr>
          <a:xfrm>
            <a:off x="3978572" y="1671062"/>
            <a:ext cx="2118717" cy="584775"/>
          </a:xfrm>
          <a:prstGeom prst="rect">
            <a:avLst/>
          </a:prstGeom>
          <a:noFill/>
        </p:spPr>
        <p:txBody>
          <a:bodyPr wrap="square" rtlCol="0">
            <a:spAutoFit/>
          </a:bodyPr>
          <a:lstStyle/>
          <a:p>
            <a:r>
              <a:rPr lang="en-US" sz="3200" dirty="0"/>
              <a:t>Vulnerable</a:t>
            </a:r>
          </a:p>
        </p:txBody>
      </p:sp>
    </p:spTree>
    <p:extLst>
      <p:ext uri="{BB962C8B-B14F-4D97-AF65-F5344CB8AC3E}">
        <p14:creationId xmlns:p14="http://schemas.microsoft.com/office/powerpoint/2010/main" val="1099350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574-F0A5-6842-8C5B-499910C7677F}"/>
              </a:ext>
            </a:extLst>
          </p:cNvPr>
          <p:cNvSpPr>
            <a:spLocks noGrp="1"/>
          </p:cNvSpPr>
          <p:nvPr>
            <p:ph type="title"/>
          </p:nvPr>
        </p:nvSpPr>
        <p:spPr/>
        <p:txBody>
          <a:bodyPr/>
          <a:lstStyle/>
          <a:p>
            <a:r>
              <a:rPr lang="en-US" sz="3200" dirty="0"/>
              <a:t>What is your diagnosis of the breach at Target—was Target particularly vulnerable or simply unlucky?  </a:t>
            </a:r>
          </a:p>
        </p:txBody>
      </p:sp>
      <p:sp>
        <p:nvSpPr>
          <p:cNvPr id="4" name="Content Placeholder 3">
            <a:extLst>
              <a:ext uri="{FF2B5EF4-FFF2-40B4-BE49-F238E27FC236}">
                <a16:creationId xmlns:a16="http://schemas.microsoft.com/office/drawing/2014/main" id="{DEC5FE08-E72F-7C43-BB36-4579DF6EFF83}"/>
              </a:ext>
            </a:extLst>
          </p:cNvPr>
          <p:cNvSpPr>
            <a:spLocks noGrp="1"/>
          </p:cNvSpPr>
          <p:nvPr>
            <p:ph idx="1"/>
          </p:nvPr>
        </p:nvSpPr>
        <p:spPr/>
        <p:txBody>
          <a:bodyPr/>
          <a:lstStyle/>
          <a:p>
            <a:endParaRPr lang="en-US" dirty="0"/>
          </a:p>
          <a:p>
            <a:r>
              <a:rPr lang="en-US" dirty="0">
                <a:solidFill>
                  <a:srgbClr val="000000"/>
                </a:solidFill>
                <a:cs typeface="ＭＳ Ｐゴシック" pitchFamily="-109" charset="-128"/>
              </a:rPr>
              <a:t>Complexity of retail systems</a:t>
            </a:r>
          </a:p>
          <a:p>
            <a:r>
              <a:rPr lang="en-US" dirty="0">
                <a:solidFill>
                  <a:srgbClr val="000000"/>
                </a:solidFill>
                <a:cs typeface="ＭＳ Ｐゴシック" pitchFamily="-109" charset="-128"/>
              </a:rPr>
              <a:t>Lack of generally accepted external standards</a:t>
            </a:r>
          </a:p>
          <a:p>
            <a:r>
              <a:rPr lang="en-US" dirty="0">
                <a:solidFill>
                  <a:srgbClr val="000000"/>
                </a:solidFill>
                <a:cs typeface="ＭＳ Ｐゴシック" pitchFamily="-109" charset="-128"/>
              </a:rPr>
              <a:t>Constant preparation vs. one-off attacks</a:t>
            </a:r>
          </a:p>
          <a:p>
            <a:r>
              <a:rPr lang="en-US" dirty="0">
                <a:solidFill>
                  <a:srgbClr val="000000"/>
                </a:solidFill>
                <a:cs typeface="ＭＳ Ｐゴシック" pitchFamily="-109" charset="-128"/>
              </a:rPr>
              <a:t>Target was unlucky to be the first “big” hack</a:t>
            </a:r>
            <a:endParaRPr lang="en-US" dirty="0"/>
          </a:p>
        </p:txBody>
      </p:sp>
      <p:sp>
        <p:nvSpPr>
          <p:cNvPr id="3" name="TextBox 2">
            <a:extLst>
              <a:ext uri="{FF2B5EF4-FFF2-40B4-BE49-F238E27FC236}">
                <a16:creationId xmlns:a16="http://schemas.microsoft.com/office/drawing/2014/main" id="{7D40A45C-DE81-9A4A-9584-457288BE5436}"/>
              </a:ext>
            </a:extLst>
          </p:cNvPr>
          <p:cNvSpPr txBox="1"/>
          <p:nvPr/>
        </p:nvSpPr>
        <p:spPr>
          <a:xfrm>
            <a:off x="4216995" y="1678067"/>
            <a:ext cx="1641872" cy="584775"/>
          </a:xfrm>
          <a:prstGeom prst="rect">
            <a:avLst/>
          </a:prstGeom>
          <a:noFill/>
        </p:spPr>
        <p:txBody>
          <a:bodyPr wrap="square" rtlCol="0">
            <a:spAutoFit/>
          </a:bodyPr>
          <a:lstStyle/>
          <a:p>
            <a:r>
              <a:rPr lang="en-US" sz="3200" dirty="0"/>
              <a:t>Unlucky</a:t>
            </a:r>
          </a:p>
        </p:txBody>
      </p:sp>
    </p:spTree>
    <p:extLst>
      <p:ext uri="{BB962C8B-B14F-4D97-AF65-F5344CB8AC3E}">
        <p14:creationId xmlns:p14="http://schemas.microsoft.com/office/powerpoint/2010/main" val="34573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529" y="-1"/>
            <a:ext cx="10079567" cy="7559675"/>
          </a:xfrm>
          <a:prstGeom prst="rect">
            <a:avLst/>
          </a:prstGeom>
          <a:solidFill>
            <a:schemeClr val="bg1"/>
          </a:solidFill>
          <a:ln w="9525" algn="ctr">
            <a:solidFill>
              <a:schemeClr val="tx1"/>
            </a:solidFill>
            <a:round/>
            <a:headEnd/>
            <a:tailEnd/>
          </a:ln>
        </p:spPr>
        <p:txBody>
          <a:bodyPr wrap="none"/>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6867" name="Rectangle 2"/>
          <p:cNvSpPr>
            <a:spLocks noGrp="1" noChangeArrowheads="1"/>
          </p:cNvSpPr>
          <p:nvPr>
            <p:ph type="title"/>
          </p:nvPr>
        </p:nvSpPr>
        <p:spPr>
          <a:xfrm>
            <a:off x="163789" y="168733"/>
            <a:ext cx="9911574" cy="577475"/>
          </a:xfrm>
        </p:spPr>
        <p:txBody>
          <a:bodyPr/>
          <a:lstStyle/>
          <a:p>
            <a:pPr algn="ctr" eaLnBrk="1" hangingPunct="1"/>
            <a:r>
              <a:rPr lang="en-US" altLang="en-US" sz="3086" dirty="0"/>
              <a:t>Suggestions for Oral Presentations</a:t>
            </a:r>
          </a:p>
        </p:txBody>
      </p:sp>
      <p:sp>
        <p:nvSpPr>
          <p:cNvPr id="36868" name="Text Box 3"/>
          <p:cNvSpPr txBox="1">
            <a:spLocks noChangeArrowheads="1"/>
          </p:cNvSpPr>
          <p:nvPr/>
        </p:nvSpPr>
        <p:spPr bwMode="auto">
          <a:xfrm>
            <a:off x="168522" y="1089287"/>
            <a:ext cx="9743581" cy="61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0790" tIns="50395" rIns="100790" bIns="50395">
            <a:spAutoFit/>
          </a:bodyPr>
          <a:lstStyle>
            <a:lvl1pPr marL="458788" indent="-458788">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pPr>
            <a:r>
              <a:rPr lang="en-US" altLang="en-US" sz="1800" dirty="0">
                <a:latin typeface="+mn-lt"/>
                <a:cs typeface="Arial" pitchFamily="34" charset="0"/>
              </a:rPr>
              <a:t>Be prepared: know the material well</a:t>
            </a:r>
          </a:p>
          <a:p>
            <a:pPr>
              <a:spcBef>
                <a:spcPct val="0"/>
              </a:spcBef>
            </a:pPr>
            <a:r>
              <a:rPr lang="en-US" altLang="en-US" sz="1800" dirty="0">
                <a:latin typeface="+mn-lt"/>
                <a:cs typeface="Arial" pitchFamily="34" charset="0"/>
              </a:rPr>
              <a:t>Be prepared: </a:t>
            </a:r>
            <a:r>
              <a:rPr lang="en-US" altLang="en-US" sz="1800" dirty="0">
                <a:solidFill>
                  <a:srgbClr val="FF0000"/>
                </a:solidFill>
                <a:latin typeface="+mn-lt"/>
                <a:cs typeface="Arial" pitchFamily="34" charset="0"/>
              </a:rPr>
              <a:t>practice</a:t>
            </a:r>
            <a:r>
              <a:rPr lang="en-US" altLang="en-US" sz="1800" dirty="0">
                <a:latin typeface="+mn-lt"/>
                <a:cs typeface="Arial" pitchFamily="34" charset="0"/>
              </a:rPr>
              <a:t> with other team members and before a live audience</a:t>
            </a:r>
          </a:p>
          <a:p>
            <a:pPr>
              <a:spcBef>
                <a:spcPct val="0"/>
              </a:spcBef>
            </a:pPr>
            <a:r>
              <a:rPr lang="en-US" altLang="en-US" sz="1800" dirty="0">
                <a:latin typeface="+mn-lt"/>
                <a:cs typeface="Arial" pitchFamily="34" charset="0"/>
              </a:rPr>
              <a:t>Introduce self and team</a:t>
            </a:r>
          </a:p>
          <a:p>
            <a:pPr>
              <a:spcBef>
                <a:spcPct val="0"/>
              </a:spcBef>
            </a:pPr>
            <a:r>
              <a:rPr lang="en-US" altLang="en-US" sz="1800" dirty="0">
                <a:latin typeface="+mn-lt"/>
                <a:cs typeface="Arial" pitchFamily="34" charset="0"/>
              </a:rPr>
              <a:t>One person in front of audience at one time – others “off stage” to side</a:t>
            </a:r>
          </a:p>
          <a:p>
            <a:pPr>
              <a:spcBef>
                <a:spcPct val="0"/>
              </a:spcBef>
            </a:pPr>
            <a:r>
              <a:rPr lang="en-US" altLang="en-US" sz="1800" dirty="0">
                <a:latin typeface="+mn-lt"/>
                <a:cs typeface="Arial" pitchFamily="34" charset="0"/>
              </a:rPr>
              <a:t>Tell audience what you are going to cover verbally or in an agenda</a:t>
            </a:r>
          </a:p>
          <a:p>
            <a:pPr>
              <a:spcBef>
                <a:spcPct val="0"/>
              </a:spcBef>
            </a:pPr>
            <a:r>
              <a:rPr lang="en-US" altLang="en-US" sz="1800" dirty="0">
                <a:latin typeface="+mn-lt"/>
                <a:cs typeface="Arial" pitchFamily="34" charset="0"/>
              </a:rPr>
              <a:t>Display energy and engagement</a:t>
            </a:r>
          </a:p>
          <a:p>
            <a:pPr>
              <a:spcBef>
                <a:spcPct val="0"/>
              </a:spcBef>
            </a:pPr>
            <a:r>
              <a:rPr lang="en-US" altLang="en-US" sz="1800" dirty="0">
                <a:latin typeface="+mn-lt"/>
                <a:cs typeface="Arial" pitchFamily="34" charset="0"/>
              </a:rPr>
              <a:t>Display good posture</a:t>
            </a:r>
          </a:p>
          <a:p>
            <a:pPr>
              <a:spcBef>
                <a:spcPct val="0"/>
              </a:spcBef>
            </a:pPr>
            <a:r>
              <a:rPr lang="en-US" altLang="en-US" sz="1800" dirty="0">
                <a:latin typeface="+mn-lt"/>
                <a:cs typeface="Arial" pitchFamily="34" charset="0"/>
              </a:rPr>
              <a:t>Speak clearly and loudly enough so that you can be heard throughout the room</a:t>
            </a:r>
          </a:p>
          <a:p>
            <a:pPr>
              <a:spcBef>
                <a:spcPct val="0"/>
              </a:spcBef>
            </a:pPr>
            <a:r>
              <a:rPr lang="en-US" altLang="en-US" sz="1800" dirty="0">
                <a:latin typeface="+mn-lt"/>
                <a:cs typeface="Arial" pitchFamily="34" charset="0"/>
              </a:rPr>
              <a:t>Move your head and body to speak to all parts of the room</a:t>
            </a:r>
          </a:p>
          <a:p>
            <a:pPr>
              <a:spcBef>
                <a:spcPct val="0"/>
              </a:spcBef>
            </a:pPr>
            <a:r>
              <a:rPr lang="en-US" altLang="en-US" sz="1800" dirty="0">
                <a:latin typeface="+mn-lt"/>
                <a:cs typeface="Arial" pitchFamily="34" charset="0"/>
              </a:rPr>
              <a:t>Make direct eye contact with audience members in various parts of the room</a:t>
            </a:r>
          </a:p>
          <a:p>
            <a:pPr>
              <a:spcBef>
                <a:spcPct val="0"/>
              </a:spcBef>
            </a:pPr>
            <a:r>
              <a:rPr lang="en-US" altLang="en-US" sz="1800" dirty="0">
                <a:latin typeface="+mn-lt"/>
                <a:cs typeface="Arial" pitchFamily="34" charset="0"/>
              </a:rPr>
              <a:t>Use gestures to emphasize points and to point to some particularly important aspects of the visuals.  Do not use so many gestures that it is distracting.</a:t>
            </a:r>
          </a:p>
          <a:p>
            <a:pPr>
              <a:spcBef>
                <a:spcPct val="0"/>
              </a:spcBef>
            </a:pPr>
            <a:r>
              <a:rPr lang="en-US" altLang="en-US" sz="1800" dirty="0">
                <a:latin typeface="+mn-lt"/>
                <a:cs typeface="Arial" pitchFamily="34" charset="0"/>
              </a:rPr>
              <a:t>Keep your hands out of pockets or other parts of clothing</a:t>
            </a:r>
          </a:p>
          <a:p>
            <a:pPr>
              <a:spcBef>
                <a:spcPct val="0"/>
              </a:spcBef>
            </a:pPr>
            <a:r>
              <a:rPr lang="en-US" altLang="en-US" sz="1800" dirty="0">
                <a:latin typeface="+mn-lt"/>
                <a:cs typeface="Arial" pitchFamily="34" charset="0"/>
              </a:rPr>
              <a:t>Use transitions to new presenter – introduce next presenter – next presenter says “Thanks xyz” and start with strong first sentence</a:t>
            </a:r>
          </a:p>
          <a:p>
            <a:pPr>
              <a:spcBef>
                <a:spcPct val="0"/>
              </a:spcBef>
            </a:pPr>
            <a:r>
              <a:rPr lang="en-US" altLang="en-US" sz="1800" dirty="0">
                <a:latin typeface="+mn-lt"/>
                <a:cs typeface="Arial" pitchFamily="34" charset="0"/>
              </a:rPr>
              <a:t>Summarize at end of section and end of presentation – strong conclusion</a:t>
            </a:r>
          </a:p>
          <a:p>
            <a:pPr>
              <a:spcBef>
                <a:spcPct val="0"/>
              </a:spcBef>
            </a:pPr>
            <a:r>
              <a:rPr lang="en-US" altLang="en-US" sz="1800" dirty="0">
                <a:latin typeface="+mn-lt"/>
                <a:cs typeface="Arial" pitchFamily="34" charset="0"/>
              </a:rPr>
              <a:t>Plan the time to be taken by each presenter.  Remember transition times. </a:t>
            </a:r>
            <a:r>
              <a:rPr lang="en-US" altLang="en-US" sz="1800" dirty="0">
                <a:solidFill>
                  <a:srgbClr val="FF0000"/>
                </a:solidFill>
                <a:latin typeface="+mn-lt"/>
                <a:cs typeface="Arial" pitchFamily="34" charset="0"/>
              </a:rPr>
              <a:t>Practice for timing.  </a:t>
            </a:r>
            <a:r>
              <a:rPr lang="en-US" altLang="en-US" sz="1800" dirty="0">
                <a:latin typeface="+mn-lt"/>
                <a:cs typeface="Arial" pitchFamily="34" charset="0"/>
              </a:rPr>
              <a:t>Keep within time allotted.</a:t>
            </a:r>
          </a:p>
          <a:p>
            <a:pPr>
              <a:spcBef>
                <a:spcPct val="0"/>
              </a:spcBef>
            </a:pPr>
            <a:r>
              <a:rPr lang="en-US" altLang="en-US" sz="1800" dirty="0">
                <a:latin typeface="+mn-lt"/>
                <a:cs typeface="Arial" pitchFamily="34" charset="0"/>
              </a:rPr>
              <a:t>Prepare the slides so that they are visually attractive, communicate key points, have good flow, are “branded” for the particular talk, are of sufficiently large font that they can be read from the back of the room</a:t>
            </a:r>
          </a:p>
          <a:p>
            <a:pPr>
              <a:spcBef>
                <a:spcPct val="0"/>
              </a:spcBef>
            </a:pPr>
            <a:r>
              <a:rPr lang="en-US" altLang="en-US" sz="1800" dirty="0">
                <a:solidFill>
                  <a:srgbClr val="FF0000"/>
                </a:solidFill>
                <a:latin typeface="+mn-lt"/>
                <a:cs typeface="Arial" pitchFamily="34" charset="0"/>
              </a:rPr>
              <a:t>Practice, practice, practice!</a:t>
            </a:r>
            <a:endParaRPr lang="en-US" altLang="en-US" sz="1984" dirty="0">
              <a:solidFill>
                <a:srgbClr val="FF0000"/>
              </a:solidFill>
              <a:latin typeface="+mn-lt"/>
              <a:cs typeface="Arial" pitchFamily="34" charset="0"/>
            </a:endParaRPr>
          </a:p>
        </p:txBody>
      </p:sp>
    </p:spTree>
    <p:extLst>
      <p:ext uri="{BB962C8B-B14F-4D97-AF65-F5344CB8AC3E}">
        <p14:creationId xmlns:p14="http://schemas.microsoft.com/office/powerpoint/2010/main" val="2396420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graphicFrame>
        <p:nvGraphicFramePr>
          <p:cNvPr id="4" name="Table 3">
            <a:extLst>
              <a:ext uri="{FF2B5EF4-FFF2-40B4-BE49-F238E27FC236}">
                <a16:creationId xmlns:a16="http://schemas.microsoft.com/office/drawing/2014/main" id="{D87B5756-E328-42A0-AF41-DDEA98DBA46D}"/>
              </a:ext>
            </a:extLst>
          </p:cNvPr>
          <p:cNvGraphicFramePr>
            <a:graphicFrameLocks noGrp="1"/>
          </p:cNvGraphicFramePr>
          <p:nvPr>
            <p:extLst/>
          </p:nvPr>
        </p:nvGraphicFramePr>
        <p:xfrm>
          <a:off x="87757" y="350837"/>
          <a:ext cx="9905555" cy="4934052"/>
        </p:xfrm>
        <a:graphic>
          <a:graphicData uri="http://schemas.openxmlformats.org/drawingml/2006/table">
            <a:tbl>
              <a:tblPr firstRow="1" bandRow="1">
                <a:tableStyleId>{5C22544A-7EE6-4342-B048-85BDC9FD1C3A}</a:tableStyleId>
              </a:tblPr>
              <a:tblGrid>
                <a:gridCol w="1790159">
                  <a:extLst>
                    <a:ext uri="{9D8B030D-6E8A-4147-A177-3AD203B41FA5}">
                      <a16:colId xmlns:a16="http://schemas.microsoft.com/office/drawing/2014/main" val="2433347245"/>
                    </a:ext>
                  </a:extLst>
                </a:gridCol>
                <a:gridCol w="1047576">
                  <a:extLst>
                    <a:ext uri="{9D8B030D-6E8A-4147-A177-3AD203B41FA5}">
                      <a16:colId xmlns:a16="http://schemas.microsoft.com/office/drawing/2014/main" val="2946256830"/>
                    </a:ext>
                  </a:extLst>
                </a:gridCol>
                <a:gridCol w="1047576">
                  <a:extLst>
                    <a:ext uri="{9D8B030D-6E8A-4147-A177-3AD203B41FA5}">
                      <a16:colId xmlns:a16="http://schemas.microsoft.com/office/drawing/2014/main" val="2809173071"/>
                    </a:ext>
                  </a:extLst>
                </a:gridCol>
                <a:gridCol w="1047576">
                  <a:extLst>
                    <a:ext uri="{9D8B030D-6E8A-4147-A177-3AD203B41FA5}">
                      <a16:colId xmlns:a16="http://schemas.microsoft.com/office/drawing/2014/main" val="841291330"/>
                    </a:ext>
                  </a:extLst>
                </a:gridCol>
                <a:gridCol w="1047576">
                  <a:extLst>
                    <a:ext uri="{9D8B030D-6E8A-4147-A177-3AD203B41FA5}">
                      <a16:colId xmlns:a16="http://schemas.microsoft.com/office/drawing/2014/main" val="2957252655"/>
                    </a:ext>
                  </a:extLst>
                </a:gridCol>
                <a:gridCol w="1047576">
                  <a:extLst>
                    <a:ext uri="{9D8B030D-6E8A-4147-A177-3AD203B41FA5}">
                      <a16:colId xmlns:a16="http://schemas.microsoft.com/office/drawing/2014/main" val="3764232618"/>
                    </a:ext>
                  </a:extLst>
                </a:gridCol>
                <a:gridCol w="1047576">
                  <a:extLst>
                    <a:ext uri="{9D8B030D-6E8A-4147-A177-3AD203B41FA5}">
                      <a16:colId xmlns:a16="http://schemas.microsoft.com/office/drawing/2014/main" val="3333083809"/>
                    </a:ext>
                  </a:extLst>
                </a:gridCol>
                <a:gridCol w="676282">
                  <a:extLst>
                    <a:ext uri="{9D8B030D-6E8A-4147-A177-3AD203B41FA5}">
                      <a16:colId xmlns:a16="http://schemas.microsoft.com/office/drawing/2014/main" val="1360422949"/>
                    </a:ext>
                  </a:extLst>
                </a:gridCol>
                <a:gridCol w="1153658">
                  <a:extLst>
                    <a:ext uri="{9D8B030D-6E8A-4147-A177-3AD203B41FA5}">
                      <a16:colId xmlns:a16="http://schemas.microsoft.com/office/drawing/2014/main" val="2881280223"/>
                    </a:ext>
                  </a:extLst>
                </a:gridCol>
              </a:tblGrid>
              <a:tr h="933327">
                <a:tc>
                  <a:txBody>
                    <a:bodyPr/>
                    <a:lstStyle/>
                    <a:p>
                      <a:pPr algn="ctr" fontAlgn="ctr"/>
                      <a:r>
                        <a:rPr lang="en-US" sz="2000" u="none" strike="noStrike" dirty="0">
                          <a:effectLst/>
                        </a:rPr>
                        <a:t>Project</a:t>
                      </a:r>
                      <a:endParaRPr lang="en-US" sz="2000" b="0"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Client, Team, Problem, Solution Concept</a:t>
                      </a:r>
                    </a:p>
                    <a:p>
                      <a:pPr algn="ctr" fontAlgn="t"/>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CBA, Risk Anal., Project Plan, Schedule</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Requirements, Design, Development</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Results, Conclusions, Lessons Learned, Challenges</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 Demon-</a:t>
                      </a:r>
                      <a:r>
                        <a:rPr lang="en-US" sz="1300" u="none" strike="noStrike" dirty="0" err="1">
                          <a:effectLst/>
                        </a:rPr>
                        <a:t>stration</a:t>
                      </a:r>
                      <a:r>
                        <a:rPr lang="en-US" sz="1300" u="none" strike="noStrike" dirty="0">
                          <a:effectLst/>
                        </a:rPr>
                        <a:t> of Solution</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Presentation, Slides, Speaking</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Total</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Rank Order (1=Best) No ties. Do not Rank own Team</a:t>
                      </a:r>
                      <a:endParaRPr lang="en-US" sz="1300" b="0" i="0" u="none" strike="noStrike" dirty="0">
                        <a:solidFill>
                          <a:srgbClr val="000000"/>
                        </a:solidFill>
                        <a:effectLst/>
                        <a:latin typeface="Calibri" panose="020F0502020204030204" pitchFamily="34" charset="0"/>
                      </a:endParaRPr>
                    </a:p>
                  </a:txBody>
                  <a:tcPr marL="3544" marR="3544" marT="3544" marB="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1412553"/>
                  </a:ext>
                </a:extLst>
              </a:tr>
              <a:tr h="210739">
                <a:tc>
                  <a:txBody>
                    <a:bodyPr/>
                    <a:lstStyle/>
                    <a:p>
                      <a:pPr algn="ctr" fontAlgn="b"/>
                      <a:r>
                        <a:rPr lang="en-US" sz="1600" u="none" strike="noStrike">
                          <a:effectLst/>
                        </a:rPr>
                        <a:t>Points Possible</a:t>
                      </a:r>
                      <a:endParaRPr lang="en-US" sz="1600" b="0" i="0" u="none" strike="noStrike">
                        <a:solidFill>
                          <a:srgbClr val="000000"/>
                        </a:solidFill>
                        <a:effectLst/>
                        <a:latin typeface="Calibri" panose="020F0502020204030204" pitchFamily="34" charset="0"/>
                      </a:endParaRPr>
                    </a:p>
                  </a:txBody>
                  <a:tcPr marL="3544" marR="3544" marT="3544" marB="0" anchor="b">
                    <a:lnL w="38100" cap="flat" cmpd="sng" algn="ctr">
                      <a:solidFill>
                        <a:schemeClr val="tx1"/>
                      </a:solidFill>
                      <a:prstDash val="solid"/>
                      <a:round/>
                      <a:headEnd type="none" w="med" len="med"/>
                      <a:tailEnd type="none" w="med" len="med"/>
                    </a:lnL>
                  </a:tcP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(1-5)</a:t>
                      </a:r>
                      <a:endParaRPr lang="en-US" sz="1600" b="0" i="0" u="none" strike="noStrike" dirty="0">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4145932"/>
                  </a:ext>
                </a:extLst>
              </a:tr>
              <a:tr h="561012">
                <a:tc>
                  <a:txBody>
                    <a:bodyPr/>
                    <a:lstStyle/>
                    <a:p>
                      <a:pPr algn="ctr" fontAlgn="ctr"/>
                      <a:r>
                        <a:rPr lang="en-US" sz="1400" u="none" strike="noStrike" dirty="0">
                          <a:effectLst/>
                        </a:rPr>
                        <a:t>Team 5: OTELCO</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9482764"/>
                  </a:ext>
                </a:extLst>
              </a:tr>
              <a:tr h="561012">
                <a:tc>
                  <a:txBody>
                    <a:bodyPr/>
                    <a:lstStyle/>
                    <a:p>
                      <a:pPr algn="ctr" fontAlgn="ctr"/>
                      <a:endParaRPr lang="en-US" sz="800" u="none" strike="noStrike" dirty="0">
                        <a:effectLst/>
                      </a:endParaRPr>
                    </a:p>
                    <a:p>
                      <a:pPr algn="ctr" fontAlgn="ctr"/>
                      <a:r>
                        <a:rPr lang="en-US" sz="1400" u="none" strike="noStrike" dirty="0">
                          <a:effectLst/>
                        </a:rPr>
                        <a:t>Team 2: AM/PM Design &amp; </a:t>
                      </a:r>
                      <a:r>
                        <a:rPr lang="en-US" sz="1400" u="none" strike="noStrike" dirty="0" err="1">
                          <a:effectLst/>
                        </a:rPr>
                        <a:t>DemoWorks</a:t>
                      </a:r>
                      <a:endParaRPr lang="en-US" sz="1400" u="none" strike="noStrike" dirty="0">
                        <a:effectLst/>
                      </a:endParaRPr>
                    </a:p>
                    <a:p>
                      <a:pPr algn="ctr" fontAlgn="ctr"/>
                      <a:endParaRPr lang="en-US" sz="8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3880023"/>
                  </a:ext>
                </a:extLst>
              </a:tr>
              <a:tr h="561012">
                <a:tc>
                  <a:txBody>
                    <a:bodyPr/>
                    <a:lstStyle/>
                    <a:p>
                      <a:pPr algn="ctr" fontAlgn="ctr"/>
                      <a:r>
                        <a:rPr lang="en-US" sz="1400" u="none" strike="noStrike" dirty="0">
                          <a:effectLst/>
                        </a:rPr>
                        <a:t>Team 4: RPI Air Force ROTC </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07384094"/>
                  </a:ext>
                </a:extLst>
              </a:tr>
              <a:tr h="561012">
                <a:tc>
                  <a:txBody>
                    <a:bodyPr/>
                    <a:lstStyle/>
                    <a:p>
                      <a:pPr algn="ctr" fontAlgn="ctr"/>
                      <a:r>
                        <a:rPr lang="en-US" sz="1400" u="none" strike="noStrike" dirty="0">
                          <a:effectLst/>
                        </a:rPr>
                        <a:t>Team 3: Cure Dystopia Now </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19363442"/>
                  </a:ext>
                </a:extLst>
              </a:tr>
              <a:tr h="561012">
                <a:tc>
                  <a:txBody>
                    <a:bodyPr/>
                    <a:lstStyle/>
                    <a:p>
                      <a:pPr algn="ctr" fontAlgn="ctr"/>
                      <a:r>
                        <a:rPr lang="en-US" sz="1400" u="none" strike="noStrike" dirty="0">
                          <a:effectLst/>
                        </a:rPr>
                        <a:t>Team 1: Troy Cloth &amp; Paper Co.</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85969597"/>
                  </a:ext>
                </a:extLst>
              </a:tr>
              <a:tr h="561012">
                <a:tc>
                  <a:txBody>
                    <a:bodyPr/>
                    <a:lstStyle/>
                    <a:p>
                      <a:pPr algn="ctr" fontAlgn="ctr"/>
                      <a:r>
                        <a:rPr lang="en-US" sz="1400" u="none" strike="noStrike" dirty="0">
                          <a:effectLst/>
                        </a:rPr>
                        <a:t>Team 6: </a:t>
                      </a:r>
                      <a:r>
                        <a:rPr lang="en-US" sz="1400" u="none" strike="noStrike" dirty="0" err="1">
                          <a:effectLst/>
                        </a:rPr>
                        <a:t>Carme.AI</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8162390"/>
                  </a:ext>
                </a:extLst>
              </a:tr>
            </a:tbl>
          </a:graphicData>
        </a:graphic>
      </p:graphicFrame>
    </p:spTree>
    <p:extLst>
      <p:ext uri="{BB962C8B-B14F-4D97-AF65-F5344CB8AC3E}">
        <p14:creationId xmlns:p14="http://schemas.microsoft.com/office/powerpoint/2010/main" val="372108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graphicFrame>
        <p:nvGraphicFramePr>
          <p:cNvPr id="1130499" name="Group 3"/>
          <p:cNvGraphicFramePr>
            <a:graphicFrameLocks noGrp="1"/>
          </p:cNvGraphicFramePr>
          <p:nvPr>
            <p:ph/>
            <p:extLst/>
          </p:nvPr>
        </p:nvGraphicFramePr>
        <p:xfrm>
          <a:off x="336514" y="251989"/>
          <a:ext cx="9428198" cy="6926211"/>
        </p:xfrm>
        <a:graphic>
          <a:graphicData uri="http://schemas.openxmlformats.org/drawingml/2006/table">
            <a:tbl>
              <a:tblPr/>
              <a:tblGrid>
                <a:gridCol w="3888673">
                  <a:extLst>
                    <a:ext uri="{9D8B030D-6E8A-4147-A177-3AD203B41FA5}">
                      <a16:colId xmlns:a16="http://schemas.microsoft.com/office/drawing/2014/main" val="20000"/>
                    </a:ext>
                  </a:extLst>
                </a:gridCol>
                <a:gridCol w="723522">
                  <a:extLst>
                    <a:ext uri="{9D8B030D-6E8A-4147-A177-3AD203B41FA5}">
                      <a16:colId xmlns:a16="http://schemas.microsoft.com/office/drawing/2014/main" val="20001"/>
                    </a:ext>
                  </a:extLst>
                </a:gridCol>
                <a:gridCol w="1555061">
                  <a:extLst>
                    <a:ext uri="{9D8B030D-6E8A-4147-A177-3AD203B41FA5}">
                      <a16:colId xmlns:a16="http://schemas.microsoft.com/office/drawing/2014/main" val="20002"/>
                    </a:ext>
                  </a:extLst>
                </a:gridCol>
                <a:gridCol w="1661043">
                  <a:extLst>
                    <a:ext uri="{9D8B030D-6E8A-4147-A177-3AD203B41FA5}">
                      <a16:colId xmlns:a16="http://schemas.microsoft.com/office/drawing/2014/main" val="20003"/>
                    </a:ext>
                  </a:extLst>
                </a:gridCol>
                <a:gridCol w="1599899">
                  <a:extLst>
                    <a:ext uri="{9D8B030D-6E8A-4147-A177-3AD203B41FA5}">
                      <a16:colId xmlns:a16="http://schemas.microsoft.com/office/drawing/2014/main" val="20004"/>
                    </a:ext>
                  </a:extLst>
                </a:gridCol>
              </a:tblGrid>
              <a:tr h="689409">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Evaluate the Performance of each Team Member on the Term Project (Score from 1-10 with 1 being poor and 10 being excellent)</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2764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Team Members</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Self</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1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2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3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50397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Evaluation Criteria/                                Names</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ideas for the team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Attend and actively participate in team meetings</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095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by being a good team leader</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by being a good listener and team follower</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Provide deliverables to team on time as committed</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planning and organization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technical aspects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writing and presentation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fair share of the overall workload to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Overall contribution to the team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 </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Total</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 </a:t>
                      </a:r>
                      <a:endParaRPr kumimoji="0" lang="en-US" sz="2600" b="0" i="0" u="none" strike="noStrike" cap="none" normalizeH="0" baseline="0" dirty="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01854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  	</a:t>
            </a:r>
            <a:r>
              <a:rPr lang="en-US" altLang="en-US" sz="1400" b="1" dirty="0">
                <a:solidFill>
                  <a:srgbClr val="5F8804"/>
                </a:solidFill>
                <a:ea typeface="ＭＳ Ｐゴシック" panose="020B0600070205080204" pitchFamily="34" charset="-128"/>
                <a:cs typeface="Times New Roman" panose="02020603050405020304" pitchFamily="18" charset="0"/>
              </a:rPr>
              <a:t>Executive Summary</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3:</a:t>
            </a:r>
            <a:r>
              <a:rPr lang="en-US" altLang="en-US" sz="1400" b="1" dirty="0">
                <a:solidFill>
                  <a:srgbClr val="FF0000"/>
                </a:solidFill>
                <a:ea typeface="ＭＳ Ｐゴシック" panose="020B0600070205080204" pitchFamily="34" charset="-128"/>
                <a:cs typeface="Times New Roman" panose="02020603050405020304" pitchFamily="18" charset="0"/>
              </a:rPr>
              <a:t>  </a:t>
            </a:r>
            <a:r>
              <a:rPr lang="en-US" altLang="en-US" sz="1400" b="1" dirty="0">
                <a:solidFill>
                  <a:srgbClr val="5F8804"/>
                </a:solidFill>
                <a:ea typeface="ＭＳ Ｐゴシック" panose="020B0600070205080204" pitchFamily="34" charset="-128"/>
                <a:cs typeface="Times New Roman" panose="02020603050405020304" pitchFamily="18" charset="0"/>
              </a:rPr>
              <a:t>	Client Organization and Description</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8:	IS/IT Requirements</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9:  	IS/IT Design and Development</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10:  Cost-Benefit Analysis with (Risk </a:t>
            </a:r>
            <a:r>
              <a:rPr lang="en-US" altLang="en-US" sz="1400" b="1" dirty="0" err="1">
                <a:solidFill>
                  <a:srgbClr val="5F8804"/>
                </a:solidFill>
                <a:ea typeface="ＭＳ Ｐゴシック" panose="020B0600070205080204" pitchFamily="34" charset="-128"/>
                <a:cs typeface="Times New Roman" panose="02020603050405020304" pitchFamily="18" charset="0"/>
              </a:rPr>
              <a:t>Mgmt</a:t>
            </a:r>
            <a:r>
              <a:rPr lang="en-US" altLang="en-US" sz="1400" b="1" dirty="0">
                <a:solidFill>
                  <a:srgbClr val="5F8804"/>
                </a:solidFill>
                <a:ea typeface="ＭＳ Ｐゴシック" panose="020B0600070205080204" pitchFamily="34" charset="-128"/>
                <a:cs typeface="Times New Roman" panose="02020603050405020304" pitchFamily="18" charset="0"/>
              </a:rPr>
              <a:t>)        </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11: Project Plan/Schedule/Resources</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solidFill>
                  <a:srgbClr val="5F8804"/>
                </a:solidFill>
                <a:ea typeface="ＭＳ Ｐゴシック" panose="020B0600070205080204" pitchFamily="34" charset="-128"/>
                <a:cs typeface="Times New Roman" panose="02020603050405020304" pitchFamily="18" charset="0"/>
              </a:rPr>
              <a:t>Section 14:	Conclusions</a:t>
            </a:r>
            <a:endParaRPr lang="en-US" altLang="en-US" sz="1600" b="1" dirty="0">
              <a:solidFill>
                <a:srgbClr val="5F8804"/>
              </a:solidFill>
              <a:ea typeface="ＭＳ Ｐゴシック" panose="020B0600070205080204" pitchFamily="34" charset="-128"/>
            </a:endParaRPr>
          </a:p>
        </p:txBody>
      </p:sp>
      <p:sp>
        <p:nvSpPr>
          <p:cNvPr id="9" name="Right Brace 8">
            <a:extLst>
              <a:ext uri="{FF2B5EF4-FFF2-40B4-BE49-F238E27FC236}">
                <a16:creationId xmlns:a16="http://schemas.microsoft.com/office/drawing/2014/main" id="{31B606BA-BD81-41A2-816B-CC83362D774F}"/>
              </a:ext>
            </a:extLst>
          </p:cNvPr>
          <p:cNvSpPr/>
          <p:nvPr/>
        </p:nvSpPr>
        <p:spPr>
          <a:xfrm>
            <a:off x="5954712" y="1112837"/>
            <a:ext cx="1146048" cy="6248400"/>
          </a:xfrm>
          <a:prstGeom prst="rightBrac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D256089-3647-4F2D-8223-4970C22DEF2D}"/>
              </a:ext>
            </a:extLst>
          </p:cNvPr>
          <p:cNvSpPr txBox="1"/>
          <p:nvPr/>
        </p:nvSpPr>
        <p:spPr>
          <a:xfrm>
            <a:off x="7250112" y="2865437"/>
            <a:ext cx="2590800" cy="1200329"/>
          </a:xfrm>
          <a:prstGeom prst="rect">
            <a:avLst/>
          </a:prstGeom>
          <a:noFill/>
        </p:spPr>
        <p:txBody>
          <a:bodyPr wrap="square" rtlCol="0">
            <a:spAutoFit/>
          </a:bodyPr>
          <a:lstStyle/>
          <a:p>
            <a:r>
              <a:rPr lang="en-US" sz="2400" b="1" dirty="0">
                <a:solidFill>
                  <a:schemeClr val="accent5">
                    <a:lumMod val="75000"/>
                  </a:schemeClr>
                </a:solidFill>
              </a:rPr>
              <a:t>All Sections of Final Report in due on Dec 10</a:t>
            </a:r>
          </a:p>
        </p:txBody>
      </p:sp>
    </p:spTree>
    <p:extLst>
      <p:ext uri="{BB962C8B-B14F-4D97-AF65-F5344CB8AC3E}">
        <p14:creationId xmlns:p14="http://schemas.microsoft.com/office/powerpoint/2010/main" val="25335288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417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Title Page</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Up to 2 pages that summarizes entire Report with similar balance as Final Report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all key points including Design/Development, CBA, Results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Separable Document so don’t assume anything is known by reader</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important quantitative points (numbers rounded)</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Integrate, make sure it flows smoothly throughout</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Table of Contents</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2: Introduction – Beginning of Full Report – Don’t assume reader knows anything (including Executive Summary)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Keep it short – 2-3 sentences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Only 2 objectives: provide a little context for the project and pique interest to read on</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233498850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38571</TotalTime>
  <Words>6794</Words>
  <Application>Microsoft Macintosh PowerPoint</Application>
  <PresentationFormat>Custom</PresentationFormat>
  <Paragraphs>577</Paragraphs>
  <Slides>47</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News Gothic MT</vt:lpstr>
      <vt:lpstr>Source Sans Pro</vt:lpstr>
      <vt:lpstr>Tahoma</vt:lpstr>
      <vt:lpstr>Times New Roman</vt:lpstr>
      <vt:lpstr>Wingdings</vt:lpstr>
      <vt:lpstr>Wingdings 2</vt:lpstr>
      <vt:lpstr>Breeze</vt:lpstr>
      <vt:lpstr>Managing Information Technology Resources ITWS 4310</vt:lpstr>
      <vt:lpstr>Managing IT Resources Class Outline: Mon, Nov 26, 2018</vt:lpstr>
      <vt:lpstr>Randomly Assigned  Final Presentation Schedule</vt:lpstr>
      <vt:lpstr>Managing IT Resources ITWS 4310-01 Term Project Final Presentations</vt:lpstr>
      <vt:lpstr>Suggestions for Oral Presentations</vt:lpstr>
      <vt:lpstr>PowerPoint Presentation</vt:lpstr>
      <vt:lpstr>PowerPoint Presentation</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Technology Current Events: “Charts: Visualizing the Bear Market in FAANG Stocks”, Visual Capitalist, November 23, 2018. http://www.visualcapitalist.com/visualizing-bear-market-faang-stocks/ </vt:lpstr>
      <vt:lpstr>Technology Current Events: “Could blockchain be the food chain’s answer to romaine lettuce E. coli and other outbreaks?”, The Virginian-Pilot, November 23, 2018. https://pilotonline.com/business/consumer/article_63f82fb4-d73b-56b6-9d87-fb190a585567.html </vt:lpstr>
      <vt:lpstr>Technology Current Events: “The US government is reportedly trying to persuade allies to stop using Huawei equipment”, The Verge, November 23, 2018. https://www.theverge.com/2018/11/23/18108649/us-government-huawei-ban-allies-use-subsidies </vt:lpstr>
      <vt:lpstr>Technology Current Events: “J.Crew's website is crashing as customers try to shop Black Friday deals, and experts say it could have cost the company over $700,000 in sales”, Business Insider, November 23, 2018. https://www.businessinsider.com/jcrew-website-crashes-on-black-friday-2018-11 </vt:lpstr>
      <vt:lpstr>PowerPoint Presentation</vt:lpstr>
      <vt:lpstr>Security Breach </vt:lpstr>
      <vt:lpstr>Taking Action as an Organization</vt:lpstr>
      <vt:lpstr>How protected?</vt:lpstr>
      <vt:lpstr>Technology’s Role</vt:lpstr>
      <vt:lpstr>Technology’s Role</vt:lpstr>
      <vt:lpstr>Technology’s role</vt:lpstr>
      <vt:lpstr>Technology’s role</vt:lpstr>
      <vt:lpstr>Protecting Information Resources - Risk</vt:lpstr>
      <vt:lpstr>Cyber Breach at Target</vt:lpstr>
      <vt:lpstr>What do you think of the cybersecurity organizational structure at Target? What were the strengths and weaknesses?</vt:lpstr>
      <vt:lpstr>What do you think of the cybersecurity organizational structure at Target? What were the strengths and weaknesses?</vt:lpstr>
      <vt:lpstr>What might have contributed to the lack of action on the FireEye alerts?</vt:lpstr>
      <vt:lpstr>What might have contributed to the lack of action on the FireEye alerts?</vt:lpstr>
      <vt:lpstr>What do you make of the fact that the CEO was not informed for three days after the FBI alert?</vt:lpstr>
      <vt:lpstr>What do you make of the fact that the CEO was not informed for three days after the FBI alert?</vt:lpstr>
      <vt:lpstr>What could Target have done better in the post-breach period?</vt:lpstr>
      <vt:lpstr>What could Target have done better in the post-breach period?</vt:lpstr>
      <vt:lpstr>Where were Target’s main missteps once they knew of the breach?</vt:lpstr>
      <vt:lpstr>Where were Target’s main missteps once they knew of the breach?</vt:lpstr>
      <vt:lpstr>To what extent would the CEO be held accountable for the failure?</vt:lpstr>
      <vt:lpstr>To what extent would the CEO be held accountable for the failure?</vt:lpstr>
      <vt:lpstr>To what extent would you hold Target’s board accountable for the company’s vulnerability?</vt:lpstr>
      <vt:lpstr>To what extent would you hold Target’s board accountable for the company’s vulnerability?</vt:lpstr>
      <vt:lpstr>To what extent would you hold Target’s board accountable for the company’s vulnerability?</vt:lpstr>
      <vt:lpstr>If you were a member of the Target board, what would you do in the wake of the breach? What changes would you advocate?</vt:lpstr>
      <vt:lpstr>If you were a member of the Target board, what would you do in the wake of the breach? What changes would you advocate?</vt:lpstr>
      <vt:lpstr>What is your diagnosis of the breach at Target—was Target particularly vulnerable or simply unlucky?  Be sure to give examples and a full explanation to back up your opinion.</vt:lpstr>
      <vt:lpstr>What is your diagnosis of the breach at Target—was Target particularly vulnerable or simply unlucky?  </vt:lpstr>
      <vt:lpstr>What is your diagnosis of the breach at Target—was Target particularly vulnerable or simply unlucky?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Microsoft Office User</cp:lastModifiedBy>
  <cp:revision>779</cp:revision>
  <cp:lastPrinted>2018-11-26T14:18:35Z</cp:lastPrinted>
  <dcterms:created xsi:type="dcterms:W3CDTF">2009-08-23T21:56:42Z</dcterms:created>
  <dcterms:modified xsi:type="dcterms:W3CDTF">2018-11-26T14:23:22Z</dcterms:modified>
</cp:coreProperties>
</file>